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256" r:id="rId2"/>
    <p:sldId id="258" r:id="rId3"/>
    <p:sldId id="257" r:id="rId4"/>
    <p:sldId id="259" r:id="rId5"/>
    <p:sldId id="260" r:id="rId6"/>
    <p:sldId id="264" r:id="rId7"/>
    <p:sldId id="268" r:id="rId8"/>
    <p:sldId id="269" r:id="rId9"/>
    <p:sldId id="285" r:id="rId10"/>
    <p:sldId id="286" r:id="rId11"/>
    <p:sldId id="287" r:id="rId12"/>
    <p:sldId id="288" r:id="rId13"/>
    <p:sldId id="289" r:id="rId14"/>
    <p:sldId id="261" r:id="rId15"/>
    <p:sldId id="271" r:id="rId16"/>
    <p:sldId id="270" r:id="rId17"/>
    <p:sldId id="290" r:id="rId18"/>
    <p:sldId id="291" r:id="rId19"/>
    <p:sldId id="262" r:id="rId20"/>
    <p:sldId id="272" r:id="rId21"/>
    <p:sldId id="275" r:id="rId22"/>
    <p:sldId id="276" r:id="rId23"/>
    <p:sldId id="273" r:id="rId24"/>
    <p:sldId id="277" r:id="rId25"/>
    <p:sldId id="263" r:id="rId26"/>
    <p:sldId id="278" r:id="rId27"/>
    <p:sldId id="283" r:id="rId28"/>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D4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sorterViewPr>
    <p:cViewPr>
      <p:scale>
        <a:sx n="100" d="100"/>
        <a:sy n="100" d="100"/>
      </p:scale>
      <p:origin x="0" y="-6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728099-83E4-4688-A802-E91061613CDB}" type="datetimeFigureOut">
              <a:rPr lang="zh-CN" altLang="en-US" smtClean="0"/>
              <a:t>2024/11/7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1ACD87-7A87-4DC7-BB6E-41AAF1F7EB1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0" y="0"/>
            <a:ext cx="0" cy="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1ACD87-7A87-4DC7-BB6E-41AAF1F7EB1C}" type="slidenum">
              <a:rPr lang="zh-CN" altLang="en-US" smtClean="0"/>
              <a:t>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032F201-E170-47B8-AB59-149FBA1CACA5}" type="datetimeFigureOut">
              <a:rPr lang="zh-CN" altLang="en-US" smtClean="0"/>
              <a:t>2024/11/7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E9E10B-B02E-4494-9713-B7FE31324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032F201-E170-47B8-AB59-149FBA1CACA5}" type="datetimeFigureOut">
              <a:rPr lang="zh-CN" altLang="en-US" smtClean="0"/>
              <a:t>2024/11/7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E9E10B-B02E-4494-9713-B7FE31324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032F201-E170-47B8-AB59-149FBA1CACA5}" type="datetimeFigureOut">
              <a:rPr lang="zh-CN" altLang="en-US" smtClean="0"/>
              <a:t>2024/11/7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E9E10B-B02E-4494-9713-B7FE31324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032F201-E170-47B8-AB59-149FBA1CACA5}" type="datetimeFigureOut">
              <a:rPr lang="zh-CN" altLang="en-US" smtClean="0"/>
              <a:t>2024/11/7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E9E10B-B02E-4494-9713-B7FE31324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032F201-E170-47B8-AB59-149FBA1CACA5}" type="datetimeFigureOut">
              <a:rPr lang="zh-CN" altLang="en-US" smtClean="0"/>
              <a:t>2024/11/7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E9E10B-B02E-4494-9713-B7FE31324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032F201-E170-47B8-AB59-149FBA1CACA5}" type="datetimeFigureOut">
              <a:rPr lang="zh-CN" altLang="en-US" smtClean="0"/>
              <a:t>2024/11/7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E9E10B-B02E-4494-9713-B7FE31324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032F201-E170-47B8-AB59-149FBA1CACA5}" type="datetimeFigureOut">
              <a:rPr lang="zh-CN" altLang="en-US" smtClean="0"/>
              <a:t>2024/11/7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8E9E10B-B02E-4494-9713-B7FE31324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032F201-E170-47B8-AB59-149FBA1CACA5}" type="datetimeFigureOut">
              <a:rPr lang="zh-CN" altLang="en-US" smtClean="0"/>
              <a:t>2024/11/7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8E9E10B-B02E-4494-9713-B7FE31324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32F201-E170-47B8-AB59-149FBA1CACA5}" type="datetimeFigureOut">
              <a:rPr lang="zh-CN" altLang="en-US" smtClean="0"/>
              <a:t>2024/11/7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8E9E10B-B02E-4494-9713-B7FE31324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032F201-E170-47B8-AB59-149FBA1CACA5}" type="datetimeFigureOut">
              <a:rPr lang="zh-CN" altLang="en-US" smtClean="0"/>
              <a:t>2024/11/7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E9E10B-B02E-4494-9713-B7FE31324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032F201-E170-47B8-AB59-149FBA1CACA5}" type="datetimeFigureOut">
              <a:rPr lang="zh-CN" altLang="en-US" smtClean="0"/>
              <a:t>2024/11/7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E9E10B-B02E-4494-9713-B7FE31324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2F201-E170-47B8-AB59-149FBA1CACA5}" type="datetimeFigureOut">
              <a:rPr lang="zh-CN" altLang="en-US" smtClean="0"/>
              <a:t>2024/11/7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E9E10B-B02E-4494-9713-B7FE3132489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6000" r="-6000"/>
          </a:stretch>
        </a:blipFill>
        <a:effectLst/>
      </p:bgPr>
    </p:bg>
    <p:spTree>
      <p:nvGrpSpPr>
        <p:cNvPr id="1" name=""/>
        <p:cNvGrpSpPr/>
        <p:nvPr/>
      </p:nvGrpSpPr>
      <p:grpSpPr>
        <a:xfrm>
          <a:off x="0" y="0"/>
          <a:ext cx="0" cy="0"/>
          <a:chOff x="0" y="0"/>
          <a:chExt cx="0" cy="0"/>
        </a:xfrm>
      </p:grpSpPr>
      <p:sp>
        <p:nvSpPr>
          <p:cNvPr id="5" name="文本框 4"/>
          <p:cNvSpPr txBox="1"/>
          <p:nvPr/>
        </p:nvSpPr>
        <p:spPr>
          <a:xfrm>
            <a:off x="810907" y="2746253"/>
            <a:ext cx="6823880" cy="1323439"/>
          </a:xfrm>
          <a:prstGeom prst="rect">
            <a:avLst/>
          </a:prstGeom>
          <a:noFill/>
        </p:spPr>
        <p:txBody>
          <a:bodyPr wrap="square" rtlCol="0">
            <a:spAutoFit/>
          </a:bodyPr>
          <a:lstStyle/>
          <a:p>
            <a:pPr algn="l"/>
            <a:r>
              <a:rPr lang="zh-CN" altLang="en-US" sz="8000" b="1" dirty="0">
                <a:solidFill>
                  <a:srgbClr val="61D4EA"/>
                </a:solidFill>
                <a:latin typeface="仓耳青禾体-谷力 W05" panose="02020400000000000000" pitchFamily="18" charset="-122"/>
                <a:ea typeface="仓耳青禾体-谷力 W05" panose="02020400000000000000" pitchFamily="18" charset="-122"/>
              </a:rPr>
              <a:t>网络攻防</a:t>
            </a:r>
          </a:p>
        </p:txBody>
      </p:sp>
      <p:grpSp>
        <p:nvGrpSpPr>
          <p:cNvPr id="10" name="组合 9"/>
          <p:cNvGrpSpPr/>
          <p:nvPr/>
        </p:nvGrpSpPr>
        <p:grpSpPr>
          <a:xfrm>
            <a:off x="3213117" y="4694831"/>
            <a:ext cx="2214289" cy="504180"/>
            <a:chOff x="2511596" y="4476466"/>
            <a:chExt cx="2214289" cy="504180"/>
          </a:xfrm>
        </p:grpSpPr>
        <p:sp>
          <p:nvSpPr>
            <p:cNvPr id="8" name="professional-condenser-microphone-outline_27332"/>
            <p:cNvSpPr>
              <a:spLocks noChangeAspect="1"/>
            </p:cNvSpPr>
            <p:nvPr/>
          </p:nvSpPr>
          <p:spPr>
            <a:xfrm>
              <a:off x="2511596" y="4476466"/>
              <a:ext cx="352955" cy="504180"/>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 name="T40" fmla="*/ 325000 h 606722"/>
                <a:gd name="T41" fmla="*/ 325000 h 606722"/>
                <a:gd name="T42" fmla="*/ 325000 h 606722"/>
                <a:gd name="T43" fmla="*/ 325000 h 606722"/>
                <a:gd name="T44" fmla="*/ 325000 h 606722"/>
                <a:gd name="T45" fmla="*/ 325000 h 606722"/>
                <a:gd name="T46" fmla="*/ 325000 h 606722"/>
                <a:gd name="T47" fmla="*/ 325000 h 606722"/>
                <a:gd name="T48" fmla="*/ 325000 h 606722"/>
                <a:gd name="T49" fmla="*/ 325000 h 606722"/>
                <a:gd name="T50" fmla="*/ 325000 h 606722"/>
                <a:gd name="T51" fmla="*/ 325000 h 606722"/>
                <a:gd name="T52" fmla="*/ 325000 h 606722"/>
                <a:gd name="T53" fmla="*/ 325000 h 606722"/>
                <a:gd name="T54" fmla="*/ 325000 h 606722"/>
                <a:gd name="T55" fmla="*/ 325000 h 606722"/>
                <a:gd name="T56" fmla="*/ 325000 h 606722"/>
                <a:gd name="T57" fmla="*/ 325000 h 606722"/>
                <a:gd name="T58" fmla="*/ 325000 h 606722"/>
                <a:gd name="T59" fmla="*/ 325000 h 606722"/>
                <a:gd name="T60" fmla="*/ 325000 h 606722"/>
                <a:gd name="T61" fmla="*/ 325000 h 606722"/>
                <a:gd name="T62" fmla="*/ 325000 h 606722"/>
                <a:gd name="T63" fmla="*/ 325000 h 606722"/>
                <a:gd name="T64" fmla="*/ 325000 h 606722"/>
                <a:gd name="T65" fmla="*/ 325000 h 606722"/>
                <a:gd name="T66" fmla="*/ 325000 h 606722"/>
                <a:gd name="T67" fmla="*/ 325000 h 606722"/>
                <a:gd name="T68" fmla="*/ 325000 h 606722"/>
                <a:gd name="T69" fmla="*/ 325000 h 606722"/>
                <a:gd name="T70" fmla="*/ 325000 h 606722"/>
                <a:gd name="T71" fmla="*/ 325000 h 606722"/>
                <a:gd name="T72" fmla="*/ 325000 h 606722"/>
                <a:gd name="T73" fmla="*/ 325000 h 606722"/>
                <a:gd name="T74" fmla="*/ 325000 h 606722"/>
                <a:gd name="T75" fmla="*/ 325000 h 606722"/>
                <a:gd name="T76" fmla="*/ 325000 h 606722"/>
                <a:gd name="T77" fmla="*/ 325000 h 606722"/>
                <a:gd name="T78" fmla="*/ 325000 h 606722"/>
                <a:gd name="T79" fmla="*/ 325000 h 606722"/>
                <a:gd name="T80" fmla="*/ 325000 h 606722"/>
                <a:gd name="T81" fmla="*/ 325000 h 606722"/>
                <a:gd name="T82" fmla="*/ 325000 h 606722"/>
                <a:gd name="T83" fmla="*/ 325000 h 606722"/>
                <a:gd name="T84" fmla="*/ 325000 h 606722"/>
                <a:gd name="T85" fmla="*/ 325000 h 606722"/>
                <a:gd name="T86" fmla="*/ 325000 h 606722"/>
                <a:gd name="T87" fmla="*/ 325000 h 606722"/>
                <a:gd name="T88" fmla="*/ 325000 h 606722"/>
                <a:gd name="T89" fmla="*/ 325000 h 606722"/>
                <a:gd name="T90" fmla="*/ 325000 h 606722"/>
                <a:gd name="T91" fmla="*/ 325000 h 606722"/>
                <a:gd name="T92" fmla="*/ 325000 h 606722"/>
                <a:gd name="T93" fmla="*/ 325000 h 606722"/>
                <a:gd name="T94" fmla="*/ 325000 h 606722"/>
                <a:gd name="T95" fmla="*/ 325000 h 606722"/>
                <a:gd name="T96" fmla="*/ 325000 h 606722"/>
                <a:gd name="T97" fmla="*/ 325000 h 606722"/>
                <a:gd name="T98" fmla="*/ 325000 h 606722"/>
                <a:gd name="T99" fmla="*/ 325000 h 606722"/>
                <a:gd name="T100" fmla="*/ 325000 h 606722"/>
                <a:gd name="T101" fmla="*/ 325000 h 606722"/>
                <a:gd name="T102" fmla="*/ 325000 h 606722"/>
                <a:gd name="T103" fmla="*/ 325000 h 606722"/>
                <a:gd name="T104" fmla="*/ 325000 h 606722"/>
                <a:gd name="T105" fmla="*/ 325000 h 606722"/>
                <a:gd name="T106" fmla="*/ 325000 h 606722"/>
                <a:gd name="T107" fmla="*/ 325000 h 606722"/>
                <a:gd name="T108" fmla="*/ 325000 h 606722"/>
                <a:gd name="T109" fmla="*/ 325000 h 606722"/>
                <a:gd name="T110" fmla="*/ 325000 h 606722"/>
                <a:gd name="T111" fmla="*/ 325000 h 606722"/>
                <a:gd name="T112" fmla="*/ 325000 h 606722"/>
                <a:gd name="T113" fmla="*/ 325000 h 606722"/>
                <a:gd name="T114" fmla="*/ 325000 h 606722"/>
                <a:gd name="T115" fmla="*/ 325000 h 606722"/>
                <a:gd name="T116" fmla="*/ 325000 h 606722"/>
                <a:gd name="T117" fmla="*/ 325000 h 606722"/>
                <a:gd name="T118" fmla="*/ 325000 h 606722"/>
                <a:gd name="T119" fmla="*/ 325000 h 606722"/>
                <a:gd name="T120" fmla="*/ 325000 h 606722"/>
                <a:gd name="T121" fmla="*/ 325000 h 606722"/>
                <a:gd name="T122" fmla="*/ 325000 h 606722"/>
                <a:gd name="T123"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76" h="4258">
                  <a:moveTo>
                    <a:pt x="2056" y="1065"/>
                  </a:moveTo>
                  <a:lnTo>
                    <a:pt x="2816" y="1339"/>
                  </a:lnTo>
                  <a:lnTo>
                    <a:pt x="2840" y="1272"/>
                  </a:lnTo>
                  <a:cubicBezTo>
                    <a:pt x="2976" y="893"/>
                    <a:pt x="2779" y="473"/>
                    <a:pt x="2400" y="337"/>
                  </a:cubicBezTo>
                  <a:lnTo>
                    <a:pt x="1582" y="43"/>
                  </a:lnTo>
                  <a:cubicBezTo>
                    <a:pt x="1502" y="15"/>
                    <a:pt x="1419" y="0"/>
                    <a:pt x="1335" y="0"/>
                  </a:cubicBezTo>
                  <a:cubicBezTo>
                    <a:pt x="1027" y="0"/>
                    <a:pt x="751" y="194"/>
                    <a:pt x="647" y="484"/>
                  </a:cubicBezTo>
                  <a:lnTo>
                    <a:pt x="623" y="550"/>
                  </a:lnTo>
                  <a:lnTo>
                    <a:pt x="1437" y="843"/>
                  </a:lnTo>
                  <a:cubicBezTo>
                    <a:pt x="1457" y="850"/>
                    <a:pt x="1468" y="873"/>
                    <a:pt x="1461" y="893"/>
                  </a:cubicBezTo>
                  <a:cubicBezTo>
                    <a:pt x="1453" y="913"/>
                    <a:pt x="1431" y="924"/>
                    <a:pt x="1410" y="917"/>
                  </a:cubicBezTo>
                  <a:lnTo>
                    <a:pt x="596" y="624"/>
                  </a:lnTo>
                  <a:lnTo>
                    <a:pt x="467" y="985"/>
                  </a:lnTo>
                  <a:lnTo>
                    <a:pt x="1281" y="1278"/>
                  </a:lnTo>
                  <a:cubicBezTo>
                    <a:pt x="1301" y="1285"/>
                    <a:pt x="1312" y="1307"/>
                    <a:pt x="1304" y="1328"/>
                  </a:cubicBezTo>
                  <a:cubicBezTo>
                    <a:pt x="1297" y="1348"/>
                    <a:pt x="1274" y="1359"/>
                    <a:pt x="1254" y="1352"/>
                  </a:cubicBezTo>
                  <a:lnTo>
                    <a:pt x="440" y="1059"/>
                  </a:lnTo>
                  <a:lnTo>
                    <a:pt x="310" y="1420"/>
                  </a:lnTo>
                  <a:lnTo>
                    <a:pt x="1124" y="1712"/>
                  </a:lnTo>
                  <a:cubicBezTo>
                    <a:pt x="1145" y="1720"/>
                    <a:pt x="1156" y="1742"/>
                    <a:pt x="1148" y="1763"/>
                  </a:cubicBezTo>
                  <a:cubicBezTo>
                    <a:pt x="1141" y="1783"/>
                    <a:pt x="1118" y="1794"/>
                    <a:pt x="1098" y="1786"/>
                  </a:cubicBezTo>
                  <a:lnTo>
                    <a:pt x="284" y="1494"/>
                  </a:lnTo>
                  <a:lnTo>
                    <a:pt x="154" y="1855"/>
                  </a:lnTo>
                  <a:lnTo>
                    <a:pt x="968" y="2147"/>
                  </a:lnTo>
                  <a:cubicBezTo>
                    <a:pt x="978" y="2151"/>
                    <a:pt x="986" y="2158"/>
                    <a:pt x="991" y="2167"/>
                  </a:cubicBezTo>
                  <a:cubicBezTo>
                    <a:pt x="995" y="2177"/>
                    <a:pt x="996" y="2188"/>
                    <a:pt x="992" y="2198"/>
                  </a:cubicBezTo>
                  <a:cubicBezTo>
                    <a:pt x="985" y="2217"/>
                    <a:pt x="962" y="2229"/>
                    <a:pt x="942" y="2221"/>
                  </a:cubicBezTo>
                  <a:lnTo>
                    <a:pt x="126" y="1928"/>
                  </a:lnTo>
                  <a:lnTo>
                    <a:pt x="104" y="1999"/>
                  </a:lnTo>
                  <a:cubicBezTo>
                    <a:pt x="0" y="2341"/>
                    <a:pt x="158" y="2701"/>
                    <a:pt x="467" y="2860"/>
                  </a:cubicBezTo>
                  <a:lnTo>
                    <a:pt x="467" y="3447"/>
                  </a:lnTo>
                  <a:lnTo>
                    <a:pt x="469" y="3448"/>
                  </a:lnTo>
                  <a:lnTo>
                    <a:pt x="467" y="4258"/>
                  </a:lnTo>
                  <a:lnTo>
                    <a:pt x="973" y="4258"/>
                  </a:lnTo>
                  <a:lnTo>
                    <a:pt x="981" y="3639"/>
                  </a:lnTo>
                  <a:lnTo>
                    <a:pt x="984" y="3640"/>
                  </a:lnTo>
                  <a:lnTo>
                    <a:pt x="1565" y="3234"/>
                  </a:lnTo>
                  <a:cubicBezTo>
                    <a:pt x="1584" y="3235"/>
                    <a:pt x="1602" y="3236"/>
                    <a:pt x="1620" y="3236"/>
                  </a:cubicBezTo>
                  <a:cubicBezTo>
                    <a:pt x="1916" y="3236"/>
                    <a:pt x="2180" y="3059"/>
                    <a:pt x="2294" y="2786"/>
                  </a:cubicBezTo>
                  <a:lnTo>
                    <a:pt x="2323" y="2717"/>
                  </a:lnTo>
                  <a:lnTo>
                    <a:pt x="1561" y="2444"/>
                  </a:lnTo>
                  <a:cubicBezTo>
                    <a:pt x="1551" y="2440"/>
                    <a:pt x="1543" y="2433"/>
                    <a:pt x="1538" y="2423"/>
                  </a:cubicBezTo>
                  <a:cubicBezTo>
                    <a:pt x="1534" y="2414"/>
                    <a:pt x="1534" y="2403"/>
                    <a:pt x="1537" y="2393"/>
                  </a:cubicBezTo>
                  <a:cubicBezTo>
                    <a:pt x="1544" y="2373"/>
                    <a:pt x="1567" y="2362"/>
                    <a:pt x="1587" y="2370"/>
                  </a:cubicBezTo>
                  <a:lnTo>
                    <a:pt x="2347" y="2643"/>
                  </a:lnTo>
                  <a:lnTo>
                    <a:pt x="2477" y="2282"/>
                  </a:lnTo>
                  <a:lnTo>
                    <a:pt x="1717" y="2009"/>
                  </a:lnTo>
                  <a:cubicBezTo>
                    <a:pt x="1707" y="2005"/>
                    <a:pt x="1699" y="1998"/>
                    <a:pt x="1695" y="1988"/>
                  </a:cubicBezTo>
                  <a:cubicBezTo>
                    <a:pt x="1690" y="1979"/>
                    <a:pt x="1690" y="1968"/>
                    <a:pt x="1693" y="1958"/>
                  </a:cubicBezTo>
                  <a:cubicBezTo>
                    <a:pt x="1700" y="1939"/>
                    <a:pt x="1723" y="1927"/>
                    <a:pt x="1744" y="1935"/>
                  </a:cubicBezTo>
                  <a:lnTo>
                    <a:pt x="2504" y="2208"/>
                  </a:lnTo>
                  <a:lnTo>
                    <a:pt x="2633" y="1847"/>
                  </a:lnTo>
                  <a:lnTo>
                    <a:pt x="1873" y="1574"/>
                  </a:lnTo>
                  <a:cubicBezTo>
                    <a:pt x="1853" y="1566"/>
                    <a:pt x="1842" y="1544"/>
                    <a:pt x="1850" y="1523"/>
                  </a:cubicBezTo>
                  <a:cubicBezTo>
                    <a:pt x="1857" y="1504"/>
                    <a:pt x="1879" y="1493"/>
                    <a:pt x="1900" y="1500"/>
                  </a:cubicBezTo>
                  <a:lnTo>
                    <a:pt x="2660" y="1773"/>
                  </a:lnTo>
                  <a:lnTo>
                    <a:pt x="2790" y="1412"/>
                  </a:lnTo>
                  <a:lnTo>
                    <a:pt x="2029" y="1139"/>
                  </a:lnTo>
                  <a:cubicBezTo>
                    <a:pt x="2020" y="1135"/>
                    <a:pt x="2012" y="1128"/>
                    <a:pt x="2007" y="1119"/>
                  </a:cubicBezTo>
                  <a:cubicBezTo>
                    <a:pt x="2003" y="1109"/>
                    <a:pt x="2002" y="1098"/>
                    <a:pt x="2006" y="1089"/>
                  </a:cubicBezTo>
                  <a:cubicBezTo>
                    <a:pt x="2013" y="1069"/>
                    <a:pt x="2036" y="1058"/>
                    <a:pt x="2056" y="1065"/>
                  </a:cubicBezTo>
                  <a:close/>
                  <a:moveTo>
                    <a:pt x="2575" y="1593"/>
                  </a:moveTo>
                  <a:lnTo>
                    <a:pt x="1948" y="1367"/>
                  </a:lnTo>
                  <a:cubicBezTo>
                    <a:pt x="1856" y="1334"/>
                    <a:pt x="1749" y="1385"/>
                    <a:pt x="1716" y="1476"/>
                  </a:cubicBezTo>
                  <a:cubicBezTo>
                    <a:pt x="1683" y="1570"/>
                    <a:pt x="1732" y="1674"/>
                    <a:pt x="1825" y="1707"/>
                  </a:cubicBezTo>
                  <a:lnTo>
                    <a:pt x="2452" y="1933"/>
                  </a:lnTo>
                  <a:lnTo>
                    <a:pt x="2418" y="2027"/>
                  </a:lnTo>
                  <a:lnTo>
                    <a:pt x="1791" y="1802"/>
                  </a:lnTo>
                  <a:cubicBezTo>
                    <a:pt x="1700" y="1769"/>
                    <a:pt x="1593" y="1820"/>
                    <a:pt x="1560" y="1911"/>
                  </a:cubicBezTo>
                  <a:cubicBezTo>
                    <a:pt x="1544" y="1956"/>
                    <a:pt x="1546" y="2005"/>
                    <a:pt x="1567" y="2049"/>
                  </a:cubicBezTo>
                  <a:cubicBezTo>
                    <a:pt x="1587" y="2093"/>
                    <a:pt x="1624" y="2126"/>
                    <a:pt x="1669" y="2142"/>
                  </a:cubicBezTo>
                  <a:lnTo>
                    <a:pt x="2296" y="2367"/>
                  </a:lnTo>
                  <a:lnTo>
                    <a:pt x="2262" y="2462"/>
                  </a:lnTo>
                  <a:lnTo>
                    <a:pt x="1635" y="2237"/>
                  </a:lnTo>
                  <a:cubicBezTo>
                    <a:pt x="1544" y="2204"/>
                    <a:pt x="1437" y="2255"/>
                    <a:pt x="1404" y="2346"/>
                  </a:cubicBezTo>
                  <a:cubicBezTo>
                    <a:pt x="1388" y="2391"/>
                    <a:pt x="1390" y="2440"/>
                    <a:pt x="1411" y="2484"/>
                  </a:cubicBezTo>
                  <a:cubicBezTo>
                    <a:pt x="1431" y="2528"/>
                    <a:pt x="1468" y="2561"/>
                    <a:pt x="1513" y="2577"/>
                  </a:cubicBezTo>
                  <a:lnTo>
                    <a:pt x="2131" y="2799"/>
                  </a:lnTo>
                  <a:cubicBezTo>
                    <a:pt x="2027" y="2981"/>
                    <a:pt x="1833" y="3095"/>
                    <a:pt x="1620" y="3095"/>
                  </a:cubicBezTo>
                  <a:cubicBezTo>
                    <a:pt x="1552" y="3095"/>
                    <a:pt x="1485" y="3083"/>
                    <a:pt x="1421" y="3060"/>
                  </a:cubicBezTo>
                  <a:lnTo>
                    <a:pt x="603" y="2766"/>
                  </a:lnTo>
                  <a:cubicBezTo>
                    <a:pt x="331" y="2668"/>
                    <a:pt x="174" y="2391"/>
                    <a:pt x="222" y="2113"/>
                  </a:cubicBezTo>
                  <a:lnTo>
                    <a:pt x="894" y="2354"/>
                  </a:lnTo>
                  <a:cubicBezTo>
                    <a:pt x="986" y="2388"/>
                    <a:pt x="1092" y="2337"/>
                    <a:pt x="1125" y="2246"/>
                  </a:cubicBezTo>
                  <a:cubicBezTo>
                    <a:pt x="1141" y="2200"/>
                    <a:pt x="1139" y="2151"/>
                    <a:pt x="1118" y="2107"/>
                  </a:cubicBezTo>
                  <a:cubicBezTo>
                    <a:pt x="1098" y="2064"/>
                    <a:pt x="1061" y="2031"/>
                    <a:pt x="1016" y="2014"/>
                  </a:cubicBezTo>
                  <a:lnTo>
                    <a:pt x="335" y="1770"/>
                  </a:lnTo>
                  <a:lnTo>
                    <a:pt x="369" y="1675"/>
                  </a:lnTo>
                  <a:lnTo>
                    <a:pt x="1050" y="1920"/>
                  </a:lnTo>
                  <a:cubicBezTo>
                    <a:pt x="1142" y="1953"/>
                    <a:pt x="1249" y="1902"/>
                    <a:pt x="1281" y="1811"/>
                  </a:cubicBezTo>
                  <a:cubicBezTo>
                    <a:pt x="1315" y="1717"/>
                    <a:pt x="1266" y="1613"/>
                    <a:pt x="1172" y="1579"/>
                  </a:cubicBezTo>
                  <a:lnTo>
                    <a:pt x="491" y="1335"/>
                  </a:lnTo>
                  <a:lnTo>
                    <a:pt x="525" y="1240"/>
                  </a:lnTo>
                  <a:lnTo>
                    <a:pt x="1206" y="1485"/>
                  </a:lnTo>
                  <a:cubicBezTo>
                    <a:pt x="1298" y="1518"/>
                    <a:pt x="1405" y="1467"/>
                    <a:pt x="1437" y="1376"/>
                  </a:cubicBezTo>
                  <a:cubicBezTo>
                    <a:pt x="1471" y="1282"/>
                    <a:pt x="1422" y="1178"/>
                    <a:pt x="1329" y="1145"/>
                  </a:cubicBezTo>
                  <a:lnTo>
                    <a:pt x="648" y="900"/>
                  </a:lnTo>
                  <a:lnTo>
                    <a:pt x="682" y="805"/>
                  </a:lnTo>
                  <a:lnTo>
                    <a:pt x="1362" y="1050"/>
                  </a:lnTo>
                  <a:cubicBezTo>
                    <a:pt x="1454" y="1083"/>
                    <a:pt x="1561" y="1032"/>
                    <a:pt x="1594" y="941"/>
                  </a:cubicBezTo>
                  <a:cubicBezTo>
                    <a:pt x="1627" y="847"/>
                    <a:pt x="1578" y="744"/>
                    <a:pt x="1485" y="710"/>
                  </a:cubicBezTo>
                  <a:lnTo>
                    <a:pt x="808" y="467"/>
                  </a:lnTo>
                  <a:cubicBezTo>
                    <a:pt x="907" y="270"/>
                    <a:pt x="1110" y="141"/>
                    <a:pt x="1335" y="141"/>
                  </a:cubicBezTo>
                  <a:cubicBezTo>
                    <a:pt x="1402" y="141"/>
                    <a:pt x="1469" y="153"/>
                    <a:pt x="1534" y="176"/>
                  </a:cubicBezTo>
                  <a:lnTo>
                    <a:pt x="2352" y="470"/>
                  </a:lnTo>
                  <a:cubicBezTo>
                    <a:pt x="2500" y="524"/>
                    <a:pt x="2618" y="631"/>
                    <a:pt x="2686" y="774"/>
                  </a:cubicBezTo>
                  <a:cubicBezTo>
                    <a:pt x="2743" y="895"/>
                    <a:pt x="2757" y="1028"/>
                    <a:pt x="2727" y="1156"/>
                  </a:cubicBezTo>
                  <a:lnTo>
                    <a:pt x="2104" y="932"/>
                  </a:lnTo>
                  <a:cubicBezTo>
                    <a:pt x="2012" y="899"/>
                    <a:pt x="1905" y="950"/>
                    <a:pt x="1873" y="1041"/>
                  </a:cubicBezTo>
                  <a:cubicBezTo>
                    <a:pt x="1856" y="1087"/>
                    <a:pt x="1859" y="1136"/>
                    <a:pt x="1879" y="1180"/>
                  </a:cubicBezTo>
                  <a:cubicBezTo>
                    <a:pt x="1900" y="1223"/>
                    <a:pt x="1936" y="1256"/>
                    <a:pt x="1982" y="1272"/>
                  </a:cubicBezTo>
                  <a:lnTo>
                    <a:pt x="2609" y="1498"/>
                  </a:lnTo>
                  <a:lnTo>
                    <a:pt x="2575" y="1593"/>
                  </a:lnTo>
                  <a:close/>
                  <a:moveTo>
                    <a:pt x="979" y="3471"/>
                  </a:moveTo>
                  <a:lnTo>
                    <a:pt x="609" y="3342"/>
                  </a:lnTo>
                  <a:lnTo>
                    <a:pt x="609" y="2969"/>
                  </a:lnTo>
                  <a:lnTo>
                    <a:pt x="1375" y="3195"/>
                  </a:lnTo>
                  <a:lnTo>
                    <a:pt x="979" y="3471"/>
                  </a:lnTo>
                  <a:close/>
                  <a:moveTo>
                    <a:pt x="840" y="3587"/>
                  </a:moveTo>
                  <a:lnTo>
                    <a:pt x="833" y="4116"/>
                  </a:lnTo>
                  <a:lnTo>
                    <a:pt x="609" y="4116"/>
                  </a:lnTo>
                  <a:lnTo>
                    <a:pt x="610" y="3501"/>
                  </a:lnTo>
                  <a:lnTo>
                    <a:pt x="610" y="3493"/>
                  </a:lnTo>
                  <a:lnTo>
                    <a:pt x="841" y="3573"/>
                  </a:lnTo>
                  <a:lnTo>
                    <a:pt x="840" y="3587"/>
                  </a:lnTo>
                  <a:close/>
                </a:path>
              </a:pathLst>
            </a:custGeom>
            <a:solidFill>
              <a:srgbClr val="61D4EA"/>
            </a:solidFill>
            <a:ln>
              <a:noFill/>
            </a:ln>
          </p:spPr>
        </p:sp>
        <p:sp>
          <p:nvSpPr>
            <p:cNvPr id="9" name="文本框 8"/>
            <p:cNvSpPr txBox="1"/>
            <p:nvPr/>
          </p:nvSpPr>
          <p:spPr>
            <a:xfrm>
              <a:off x="3010471" y="4559279"/>
              <a:ext cx="1715414" cy="338554"/>
            </a:xfrm>
            <a:prstGeom prst="rect">
              <a:avLst/>
            </a:prstGeom>
            <a:noFill/>
          </p:spPr>
          <p:txBody>
            <a:bodyPr wrap="square" rtlCol="0">
              <a:spAutoFit/>
            </a:bodyPr>
            <a:lstStyle/>
            <a:p>
              <a:pPr algn="ctr"/>
              <a:r>
                <a:rPr lang="zh-CN" altLang="en-US" sz="1600" dirty="0">
                  <a:solidFill>
                    <a:srgbClr val="61D4EA"/>
                  </a:solidFill>
                  <a:latin typeface="仓耳青禾体-谷力 W05" panose="02020400000000000000" pitchFamily="18" charset="-122"/>
                  <a:ea typeface="仓耳青禾体-谷力 W05" panose="02020400000000000000" pitchFamily="18" charset="-122"/>
                </a:rPr>
                <a:t>汇报人：杨伟康</a:t>
              </a:r>
            </a:p>
          </p:txBody>
        </p:sp>
      </p:grpSp>
      <p:pic>
        <p:nvPicPr>
          <p:cNvPr id="11" name="5c051162e6bd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rcRect/>
          <a:stretch>
            <a:fillRect/>
          </a:stretch>
        </p:blipFill>
        <p:spPr>
          <a:xfrm>
            <a:off x="373039" y="-1229436"/>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1"/>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rLst="">
                                      <p:cBhvr>
                                        <p:cTn id="10" dur="500"/>
                                        <p:tgtEl>
                                          <p:spTgt spid="5"/>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rLst="">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1"/>
                    </p:tgtEl>
                  </p:cond>
                </p:stCondLst>
                <p:endSync evt="end" delay="0">
                  <p:rtn val="all"/>
                </p:endSync>
                <p:iterate>
                  <p:tmPct val="0"/>
                </p:iterate>
                <p:childTnLst>
                  <p:par>
                    <p:cTn id="16" fill="hold">
                      <p:stCondLst>
                        <p:cond delay="0"/>
                      </p:stCondLst>
                      <p:iterate>
                        <p:tmPct val="0"/>
                      </p:iterate>
                      <p:childTnLst>
                        <p:par>
                          <p:cTn id="17" fill="hold">
                            <p:stCondLst>
                              <p:cond delay="0"/>
                            </p:stCondLst>
                            <p:iterate>
                              <p:tmPct val="0"/>
                            </p:iterate>
                            <p:childTnLst>
                              <p:par>
                                <p:cTn id="18" presetID="1" presetClass="mediacall" presetSubtype="1" fill="hold" nodeType="clickEffect">
                                  <p:stCondLst>
                                    <p:cond delay="0"/>
                                  </p:stCondLst>
                                  <p:iterate>
                                    <p:tmPct val="0"/>
                                  </p:iterate>
                                  <p:childTnLst>
                                    <p:cmd type="call" cmd="playFrom(0.0)">
                                      <p:cBhvr>
                                        <p:cTn id="19" fill="hold">
                                          <p:stCondLst>
                                            <p:cond delay="0"/>
                                          </p:stCondLst>
                                          <p:iterate>
                                            <p:tmPct val="0"/>
                                          </p:iterate>
                                        </p:cTn>
                                        <p:tgtEl>
                                          <p:spTgt spid="11"/>
                                        </p:tgtEl>
                                      </p:cBhvr>
                                    </p:cmd>
                                  </p:childTnLst>
                                </p:cTn>
                              </p:par>
                            </p:childTnLst>
                          </p:cTn>
                        </p:par>
                      </p:childTnLst>
                    </p:cTn>
                  </p:par>
                </p:childTnLst>
              </p:cTn>
              <p:nextCondLst>
                <p:cond evt="onClick" delay="0">
                  <p:tgtEl>
                    <p:spTgt spid="11"/>
                  </p:tgtEl>
                </p:cond>
              </p:nextCondLst>
            </p:seq>
            <p:audio>
              <p:cMediaNode vol="80000" numSld="999">
                <p:cTn id="20" repeatCount="indefinite" fill="hold" display="0">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92CBF-0771-83C8-E188-38D75D8B78BE}"/>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455B743-59E0-F5BC-1A2F-5B5AF889810D}"/>
              </a:ext>
            </a:extLst>
          </p:cNvPr>
          <p:cNvPicPr>
            <a:picLocks noChangeAspect="1"/>
          </p:cNvPicPr>
          <p:nvPr/>
        </p:nvPicPr>
        <p:blipFill>
          <a:blip r:embed="rId2"/>
          <a:srcRect l="10992" t="-1" r="14504" b="-4428"/>
          <a:stretch>
            <a:fillRect/>
          </a:stretch>
        </p:blipFill>
        <p:spPr>
          <a:xfrm>
            <a:off x="122830" y="150126"/>
            <a:ext cx="832513" cy="777922"/>
          </a:xfrm>
          <a:prstGeom prst="rect">
            <a:avLst/>
          </a:prstGeom>
        </p:spPr>
      </p:pic>
      <p:sp>
        <p:nvSpPr>
          <p:cNvPr id="4" name="矩形 3">
            <a:extLst>
              <a:ext uri="{FF2B5EF4-FFF2-40B4-BE49-F238E27FC236}">
                <a16:creationId xmlns:a16="http://schemas.microsoft.com/office/drawing/2014/main" id="{23D2B8AE-162C-E0B1-DFEC-331300D96EFE}"/>
              </a:ext>
            </a:extLst>
          </p:cNvPr>
          <p:cNvSpPr/>
          <p:nvPr/>
        </p:nvSpPr>
        <p:spPr>
          <a:xfrm>
            <a:off x="166805" y="246699"/>
            <a:ext cx="744562" cy="584775"/>
          </a:xfrm>
          <a:prstGeom prst="rect">
            <a:avLst/>
          </a:prstGeom>
        </p:spPr>
        <p:txBody>
          <a:bodyPr wrap="square">
            <a:spAutoFit/>
          </a:bodyPr>
          <a:lstStyle/>
          <a:p>
            <a:pPr algn="ctr"/>
            <a:r>
              <a:rPr lang="en-US" altLang="zh-CN" sz="3200" b="1">
                <a:solidFill>
                  <a:srgbClr val="61D4EA"/>
                </a:solidFill>
                <a:latin typeface="仓耳青禾体-谷力 W05" panose="02020400000000000000" pitchFamily="18" charset="-122"/>
                <a:ea typeface="仓耳青禾体-谷力 W05" panose="02020400000000000000" pitchFamily="18" charset="-122"/>
              </a:rPr>
              <a:t>01</a:t>
            </a:r>
            <a:endParaRPr lang="zh-CN" altLang="en-US" sz="3200"/>
          </a:p>
        </p:txBody>
      </p:sp>
      <p:sp>
        <p:nvSpPr>
          <p:cNvPr id="5" name="矩形 4">
            <a:extLst>
              <a:ext uri="{FF2B5EF4-FFF2-40B4-BE49-F238E27FC236}">
                <a16:creationId xmlns:a16="http://schemas.microsoft.com/office/drawing/2014/main" id="{FFEF73DE-4574-BF1B-BE99-0D1EA97DF447}"/>
              </a:ext>
            </a:extLst>
          </p:cNvPr>
          <p:cNvSpPr/>
          <p:nvPr/>
        </p:nvSpPr>
        <p:spPr>
          <a:xfrm>
            <a:off x="999319" y="246698"/>
            <a:ext cx="5224060" cy="584775"/>
          </a:xfrm>
          <a:prstGeom prst="rect">
            <a:avLst/>
          </a:prstGeom>
        </p:spPr>
        <p:txBody>
          <a:bodyPr wrap="square">
            <a:spAutoFit/>
          </a:bodyPr>
          <a:lstStyle/>
          <a:p>
            <a:r>
              <a:rPr lang="en-US" altLang="zh-CN" sz="3200" b="1" dirty="0">
                <a:solidFill>
                  <a:srgbClr val="61D4EA"/>
                </a:solidFill>
                <a:latin typeface="仓耳青禾体-谷力 W05" panose="02020400000000000000" pitchFamily="18" charset="-122"/>
                <a:ea typeface="仓耳青禾体-谷力 W05" panose="02020400000000000000" pitchFamily="18" charset="-122"/>
              </a:rPr>
              <a:t>Burp Suite</a:t>
            </a:r>
            <a:endParaRPr lang="zh-CN" altLang="en-US" sz="3200" dirty="0"/>
          </a:p>
        </p:txBody>
      </p:sp>
      <p:pic>
        <p:nvPicPr>
          <p:cNvPr id="7" name="图片 6">
            <a:extLst>
              <a:ext uri="{FF2B5EF4-FFF2-40B4-BE49-F238E27FC236}">
                <a16:creationId xmlns:a16="http://schemas.microsoft.com/office/drawing/2014/main" id="{6EE1D2AD-52A0-C20D-F8D2-870415992011}"/>
              </a:ext>
            </a:extLst>
          </p:cNvPr>
          <p:cNvPicPr>
            <a:picLocks noChangeAspect="1"/>
          </p:cNvPicPr>
          <p:nvPr/>
        </p:nvPicPr>
        <p:blipFill>
          <a:blip r:embed="rId3"/>
          <a:srcRect/>
          <a:stretch>
            <a:fillRect/>
          </a:stretch>
        </p:blipFill>
        <p:spPr>
          <a:xfrm>
            <a:off x="862444" y="1380156"/>
            <a:ext cx="4849218" cy="4849218"/>
          </a:xfrm>
          <a:prstGeom prst="rect">
            <a:avLst/>
          </a:prstGeom>
        </p:spPr>
      </p:pic>
      <p:grpSp>
        <p:nvGrpSpPr>
          <p:cNvPr id="14" name="组合 13">
            <a:extLst>
              <a:ext uri="{FF2B5EF4-FFF2-40B4-BE49-F238E27FC236}">
                <a16:creationId xmlns:a16="http://schemas.microsoft.com/office/drawing/2014/main" id="{2755B215-9A29-C21F-99AE-46EBD8DDB2FC}"/>
              </a:ext>
            </a:extLst>
          </p:cNvPr>
          <p:cNvGrpSpPr/>
          <p:nvPr/>
        </p:nvGrpSpPr>
        <p:grpSpPr>
          <a:xfrm>
            <a:off x="6353698" y="1667911"/>
            <a:ext cx="5068529" cy="4004036"/>
            <a:chOff x="6353698" y="1667911"/>
            <a:chExt cx="5068529" cy="4004036"/>
          </a:xfrm>
        </p:grpSpPr>
        <p:cxnSp>
          <p:nvCxnSpPr>
            <p:cNvPr id="9" name="直接连接符 8">
              <a:extLst>
                <a:ext uri="{FF2B5EF4-FFF2-40B4-BE49-F238E27FC236}">
                  <a16:creationId xmlns:a16="http://schemas.microsoft.com/office/drawing/2014/main" id="{D72B58DA-85CF-E97D-56B4-CF71A6450908}"/>
                </a:ext>
              </a:extLst>
            </p:cNvPr>
            <p:cNvCxnSpPr/>
            <p:nvPr/>
          </p:nvCxnSpPr>
          <p:spPr>
            <a:xfrm rot="5400000">
              <a:off x="4582227" y="3691947"/>
              <a:ext cx="3960000" cy="0"/>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AE82B405-6253-D463-F265-248F1E423653}"/>
                </a:ext>
              </a:extLst>
            </p:cNvPr>
            <p:cNvSpPr/>
            <p:nvPr/>
          </p:nvSpPr>
          <p:spPr>
            <a:xfrm>
              <a:off x="6480339" y="3281441"/>
              <a:ext cx="235419" cy="235419"/>
            </a:xfrm>
            <a:prstGeom prst="ellipse">
              <a:avLst/>
            </a:prstGeom>
            <a:solidFill>
              <a:srgbClr val="61D4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A317A777-A82B-06B9-6D1D-71FAD59E1333}"/>
                </a:ext>
              </a:extLst>
            </p:cNvPr>
            <p:cNvCxnSpPr/>
            <p:nvPr/>
          </p:nvCxnSpPr>
          <p:spPr>
            <a:xfrm rot="10800000">
              <a:off x="6562227" y="3399150"/>
              <a:ext cx="4860000" cy="0"/>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DB93221A-DF52-6E78-96DE-A4110298808E}"/>
                </a:ext>
              </a:extLst>
            </p:cNvPr>
            <p:cNvSpPr/>
            <p:nvPr/>
          </p:nvSpPr>
          <p:spPr>
            <a:xfrm>
              <a:off x="6353698" y="1667911"/>
              <a:ext cx="4508075" cy="1754326"/>
            </a:xfrm>
            <a:prstGeom prst="rect">
              <a:avLst/>
            </a:prstGeom>
          </p:spPr>
          <p:txBody>
            <a:bodyPr wrap="square">
              <a:spAutoFit/>
            </a:bodyPr>
            <a:lstStyle/>
            <a:p>
              <a:pPr marL="457200" indent="266700" algn="just"/>
              <a:r>
                <a:rPr lang="zh-CN" altLang="en-US" sz="1800" kern="100" dirty="0">
                  <a:solidFill>
                    <a:schemeClr val="accent1">
                      <a:lumMod val="60000"/>
                      <a:lumOff val="40000"/>
                    </a:schemeClr>
                  </a:solidFill>
                  <a:effectLst/>
                  <a:latin typeface="Calibri" panose="020F0502020204030204" pitchFamily="34" charset="0"/>
                  <a:ea typeface="宋体" panose="02010600030101010101" pitchFamily="2" charset="-122"/>
                </a:rPr>
                <a:t>点击支付，网页会进行请求</a:t>
              </a:r>
              <a:endParaRPr lang="en-US" altLang="zh-CN" sz="1800" kern="100" dirty="0">
                <a:solidFill>
                  <a:schemeClr val="accent1">
                    <a:lumMod val="60000"/>
                    <a:lumOff val="40000"/>
                  </a:schemeClr>
                </a:solidFill>
                <a:effectLst/>
                <a:latin typeface="Calibri" panose="020F0502020204030204" pitchFamily="34" charset="0"/>
                <a:ea typeface="宋体" panose="02010600030101010101" pitchFamily="2" charset="-122"/>
              </a:endParaRPr>
            </a:p>
            <a:p>
              <a:pPr marL="457200" indent="266700" algn="just"/>
              <a:r>
                <a:rPr lang="zh-CN" altLang="en-US" kern="100" dirty="0">
                  <a:solidFill>
                    <a:schemeClr val="accent1">
                      <a:lumMod val="60000"/>
                      <a:lumOff val="40000"/>
                    </a:schemeClr>
                  </a:solidFill>
                  <a:latin typeface="Calibri" panose="020F0502020204030204" pitchFamily="34" charset="0"/>
                  <a:ea typeface="宋体" panose="02010600030101010101" pitchFamily="2" charset="-122"/>
                </a:rPr>
                <a:t>这样请求的支付数据就可以成功拦截</a:t>
              </a:r>
              <a:endParaRPr lang="en-US" altLang="zh-CN" sz="1800" kern="100" dirty="0">
                <a:solidFill>
                  <a:schemeClr val="accent1">
                    <a:lumMod val="60000"/>
                    <a:lumOff val="40000"/>
                  </a:schemeClr>
                </a:solidFill>
                <a:effectLst/>
                <a:latin typeface="Calibri" panose="020F0502020204030204" pitchFamily="34" charset="0"/>
                <a:ea typeface="宋体" panose="02010600030101010101" pitchFamily="2" charset="-122"/>
              </a:endParaRPr>
            </a:p>
            <a:p>
              <a:pPr marL="457200" indent="266700" algn="just"/>
              <a:r>
                <a:rPr lang="zh-CN" altLang="en-US" sz="1800" kern="100" dirty="0">
                  <a:solidFill>
                    <a:schemeClr val="accent1">
                      <a:lumMod val="60000"/>
                      <a:lumOff val="40000"/>
                    </a:schemeClr>
                  </a:solidFill>
                  <a:effectLst/>
                  <a:latin typeface="Calibri" panose="020F0502020204030204" pitchFamily="34" charset="0"/>
                  <a:ea typeface="宋体" panose="02010600030101010101" pitchFamily="2" charset="-122"/>
                </a:rPr>
                <a:t>在拦截到的网站请求中下面是网站内容但经过了</a:t>
              </a:r>
              <a:r>
                <a:rPr lang="en-US" altLang="zh-CN" sz="1800" kern="100" dirty="0" err="1">
                  <a:solidFill>
                    <a:schemeClr val="accent1">
                      <a:lumMod val="60000"/>
                      <a:lumOff val="40000"/>
                    </a:schemeClr>
                  </a:solidFill>
                  <a:effectLst/>
                  <a:latin typeface="Calibri" panose="020F0502020204030204" pitchFamily="34" charset="0"/>
                  <a:ea typeface="宋体" panose="02010600030101010101" pitchFamily="2" charset="-122"/>
                </a:rPr>
                <a:t>url</a:t>
              </a:r>
              <a:r>
                <a:rPr lang="zh-CN" altLang="en-US" sz="1800" kern="100" dirty="0">
                  <a:solidFill>
                    <a:schemeClr val="accent1">
                      <a:lumMod val="60000"/>
                      <a:lumOff val="40000"/>
                    </a:schemeClr>
                  </a:solidFill>
                  <a:effectLst/>
                  <a:latin typeface="Calibri" panose="020F0502020204030204" pitchFamily="34" charset="0"/>
                  <a:ea typeface="宋体" panose="02010600030101010101" pitchFamily="2" charset="-122"/>
                </a:rPr>
                <a:t>加密，</a:t>
              </a:r>
            </a:p>
            <a:p>
              <a:pPr marL="457200" indent="266700" algn="just"/>
              <a:r>
                <a:rPr lang="zh-CN" altLang="en-US" sz="1800" kern="100" dirty="0">
                  <a:solidFill>
                    <a:schemeClr val="accent1">
                      <a:lumMod val="60000"/>
                      <a:lumOff val="40000"/>
                    </a:schemeClr>
                  </a:solidFill>
                  <a:effectLst/>
                  <a:latin typeface="Calibri" panose="020F0502020204030204" pitchFamily="34" charset="0"/>
                  <a:ea typeface="宋体" panose="02010600030101010101" pitchFamily="2" charset="-122"/>
                </a:rPr>
                <a:t>解码后可得</a:t>
              </a:r>
              <a:endParaRPr lang="zh-CN" altLang="en-US" sz="1200" dirty="0">
                <a:solidFill>
                  <a:schemeClr val="accent1">
                    <a:lumMod val="60000"/>
                    <a:lumOff val="40000"/>
                  </a:schemeClr>
                </a:solidFill>
                <a:latin typeface="仓耳青禾体-谷力 W05" panose="02020400000000000000" pitchFamily="18" charset="-122"/>
                <a:ea typeface="仓耳青禾体-谷力 W05" panose="02020400000000000000" pitchFamily="18" charset="-122"/>
              </a:endParaRPr>
            </a:p>
          </p:txBody>
        </p:sp>
        <p:sp>
          <p:nvSpPr>
            <p:cNvPr id="13" name="矩形 12">
              <a:extLst>
                <a:ext uri="{FF2B5EF4-FFF2-40B4-BE49-F238E27FC236}">
                  <a16:creationId xmlns:a16="http://schemas.microsoft.com/office/drawing/2014/main" id="{F50A2507-E030-BAE5-E4FB-A538F8183DE3}"/>
                </a:ext>
              </a:extLst>
            </p:cNvPr>
            <p:cNvSpPr/>
            <p:nvPr/>
          </p:nvSpPr>
          <p:spPr>
            <a:xfrm>
              <a:off x="6353698" y="3585411"/>
              <a:ext cx="4508075" cy="646331"/>
            </a:xfrm>
            <a:prstGeom prst="rect">
              <a:avLst/>
            </a:prstGeom>
          </p:spPr>
          <p:txBody>
            <a:bodyPr wrap="square">
              <a:spAutoFit/>
            </a:bodyPr>
            <a:lstStyle/>
            <a:p>
              <a:pPr marL="457200" indent="266700" algn="just"/>
              <a:r>
                <a:rPr lang="zh-CN" altLang="en-US" sz="1800" kern="100" dirty="0">
                  <a:solidFill>
                    <a:schemeClr val="accent1">
                      <a:lumMod val="60000"/>
                      <a:lumOff val="40000"/>
                    </a:schemeClr>
                  </a:solidFill>
                  <a:effectLst/>
                  <a:latin typeface="Calibri" panose="020F0502020204030204" pitchFamily="34" charset="0"/>
                  <a:ea typeface="黑体" panose="02010609060101010101" pitchFamily="49" charset="-122"/>
                </a:rPr>
                <a:t>其中里面支付的钱数，经过查询是</a:t>
              </a:r>
              <a:r>
                <a:rPr lang="en-US" altLang="zh-CN" sz="1800" kern="100" dirty="0">
                  <a:solidFill>
                    <a:schemeClr val="accent1">
                      <a:lumMod val="60000"/>
                      <a:lumOff val="40000"/>
                    </a:schemeClr>
                  </a:solidFill>
                  <a:effectLst/>
                  <a:latin typeface="Calibri" panose="020F0502020204030204" pitchFamily="34" charset="0"/>
                  <a:ea typeface="黑体" panose="02010609060101010101" pitchFamily="49" charset="-122"/>
                </a:rPr>
                <a:t>·</a:t>
              </a:r>
              <a:r>
                <a:rPr lang="zh-CN" altLang="en-US" sz="1800" kern="100" dirty="0">
                  <a:solidFill>
                    <a:schemeClr val="accent1">
                      <a:lumMod val="60000"/>
                      <a:lumOff val="40000"/>
                    </a:schemeClr>
                  </a:solidFill>
                  <a:effectLst/>
                  <a:latin typeface="Calibri" panose="020F0502020204030204" pitchFamily="34" charset="0"/>
                  <a:ea typeface="黑体" panose="02010609060101010101" pitchFamily="49" charset="-122"/>
                </a:rPr>
                <a:t>十六进制，一开始没看明白</a:t>
              </a:r>
              <a:endParaRPr lang="zh-CN" altLang="zh-CN" sz="1800" kern="100" dirty="0">
                <a:solidFill>
                  <a:schemeClr val="accent1">
                    <a:lumMod val="60000"/>
                    <a:lumOff val="40000"/>
                  </a:schemeClr>
                </a:solidFill>
                <a:effectLst/>
                <a:latin typeface="Calibri" panose="020F0502020204030204" pitchFamily="34" charset="0"/>
                <a:ea typeface="宋体" panose="02010600030101010101" pitchFamily="2" charset="-122"/>
              </a:endParaRPr>
            </a:p>
          </p:txBody>
        </p:sp>
      </p:grpSp>
      <p:pic>
        <p:nvPicPr>
          <p:cNvPr id="6" name="图片 5">
            <a:extLst>
              <a:ext uri="{FF2B5EF4-FFF2-40B4-BE49-F238E27FC236}">
                <a16:creationId xmlns:a16="http://schemas.microsoft.com/office/drawing/2014/main" id="{8086F011-B624-C41E-F154-1C797C065FF6}"/>
              </a:ext>
            </a:extLst>
          </p:cNvPr>
          <p:cNvPicPr>
            <a:picLocks noChangeAspect="1"/>
          </p:cNvPicPr>
          <p:nvPr/>
        </p:nvPicPr>
        <p:blipFill>
          <a:blip r:embed="rId4"/>
          <a:stretch>
            <a:fillRect/>
          </a:stretch>
        </p:blipFill>
        <p:spPr>
          <a:xfrm>
            <a:off x="999319" y="2006974"/>
            <a:ext cx="5274310" cy="3369945"/>
          </a:xfrm>
          <a:prstGeom prst="rect">
            <a:avLst/>
          </a:prstGeom>
        </p:spPr>
      </p:pic>
    </p:spTree>
    <p:extLst>
      <p:ext uri="{BB962C8B-B14F-4D97-AF65-F5344CB8AC3E}">
        <p14:creationId xmlns:p14="http://schemas.microsoft.com/office/powerpoint/2010/main" val="697171589"/>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rLst="">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45"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rLst="">
                                      <p:cBhvr>
                                        <p:cTn id="13" dur="2000"/>
                                        <p:tgtEl>
                                          <p:spTgt spid="14"/>
                                        </p:tgtEl>
                                      </p:cBhvr>
                                    </p:animEffect>
                                    <p:anim calcmode="lin" valueType="num">
                                      <p:cBhvr>
                                        <p:cTn id="14" dur="2000" fill="hold"/>
                                        <p:tgtEl>
                                          <p:spTgt spid="14"/>
                                        </p:tgtEl>
                                        <p:attrNameLst>
                                          <p:attrName>ppt_w</p:attrName>
                                        </p:attrNameLst>
                                      </p:cBhvr>
                                      <p:tavLst>
                                        <p:tav tm="0" fmla="#ppt_w*sin(2.5*pi*$)">
                                          <p:val>
                                            <p:fltVal val="0"/>
                                          </p:val>
                                        </p:tav>
                                        <p:tav tm="100000">
                                          <p:val>
                                            <p:fltVal val="1"/>
                                          </p:val>
                                        </p:tav>
                                      </p:tavLst>
                                    </p:anim>
                                    <p:anim calcmode="lin" valueType="num">
                                      <p:cBhvr>
                                        <p:cTn id="15" dur="20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5BCD4-4029-54ED-CD39-A8DB2A3A074B}"/>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55BC86C1-EC13-1048-689D-958B0340F99F}"/>
              </a:ext>
            </a:extLst>
          </p:cNvPr>
          <p:cNvPicPr>
            <a:picLocks noChangeAspect="1"/>
          </p:cNvPicPr>
          <p:nvPr/>
        </p:nvPicPr>
        <p:blipFill>
          <a:blip r:embed="rId2"/>
          <a:srcRect l="10992" t="-1" r="14504" b="-4428"/>
          <a:stretch>
            <a:fillRect/>
          </a:stretch>
        </p:blipFill>
        <p:spPr>
          <a:xfrm>
            <a:off x="122830" y="150126"/>
            <a:ext cx="832513" cy="777922"/>
          </a:xfrm>
          <a:prstGeom prst="rect">
            <a:avLst/>
          </a:prstGeom>
        </p:spPr>
      </p:pic>
      <p:sp>
        <p:nvSpPr>
          <p:cNvPr id="4" name="矩形 3">
            <a:extLst>
              <a:ext uri="{FF2B5EF4-FFF2-40B4-BE49-F238E27FC236}">
                <a16:creationId xmlns:a16="http://schemas.microsoft.com/office/drawing/2014/main" id="{F73F7229-28E7-33B0-23DC-3D97A9F59DB3}"/>
              </a:ext>
            </a:extLst>
          </p:cNvPr>
          <p:cNvSpPr/>
          <p:nvPr/>
        </p:nvSpPr>
        <p:spPr>
          <a:xfrm>
            <a:off x="166805" y="246699"/>
            <a:ext cx="744562" cy="584775"/>
          </a:xfrm>
          <a:prstGeom prst="rect">
            <a:avLst/>
          </a:prstGeom>
        </p:spPr>
        <p:txBody>
          <a:bodyPr wrap="square">
            <a:spAutoFit/>
          </a:bodyPr>
          <a:lstStyle/>
          <a:p>
            <a:pPr algn="ctr"/>
            <a:r>
              <a:rPr lang="en-US" altLang="zh-CN" sz="3200" b="1">
                <a:solidFill>
                  <a:srgbClr val="61D4EA"/>
                </a:solidFill>
                <a:latin typeface="仓耳青禾体-谷力 W05" panose="02020400000000000000" pitchFamily="18" charset="-122"/>
                <a:ea typeface="仓耳青禾体-谷力 W05" panose="02020400000000000000" pitchFamily="18" charset="-122"/>
              </a:rPr>
              <a:t>01</a:t>
            </a:r>
            <a:endParaRPr lang="zh-CN" altLang="en-US" sz="3200"/>
          </a:p>
        </p:txBody>
      </p:sp>
      <p:sp>
        <p:nvSpPr>
          <p:cNvPr id="5" name="矩形 4">
            <a:extLst>
              <a:ext uri="{FF2B5EF4-FFF2-40B4-BE49-F238E27FC236}">
                <a16:creationId xmlns:a16="http://schemas.microsoft.com/office/drawing/2014/main" id="{91F333E0-3650-C09C-93B6-81D9FC7D1DFA}"/>
              </a:ext>
            </a:extLst>
          </p:cNvPr>
          <p:cNvSpPr/>
          <p:nvPr/>
        </p:nvSpPr>
        <p:spPr>
          <a:xfrm>
            <a:off x="999319" y="246698"/>
            <a:ext cx="5224060" cy="584775"/>
          </a:xfrm>
          <a:prstGeom prst="rect">
            <a:avLst/>
          </a:prstGeom>
        </p:spPr>
        <p:txBody>
          <a:bodyPr wrap="square">
            <a:spAutoFit/>
          </a:bodyPr>
          <a:lstStyle/>
          <a:p>
            <a:r>
              <a:rPr lang="en-US" altLang="zh-CN" sz="3200" b="1" dirty="0">
                <a:solidFill>
                  <a:srgbClr val="61D4EA"/>
                </a:solidFill>
                <a:latin typeface="仓耳青禾体-谷力 W05" panose="02020400000000000000" pitchFamily="18" charset="-122"/>
                <a:ea typeface="仓耳青禾体-谷力 W05" panose="02020400000000000000" pitchFamily="18" charset="-122"/>
              </a:rPr>
              <a:t>Burp Suite</a:t>
            </a:r>
            <a:endParaRPr lang="zh-CN" altLang="en-US" sz="3200" dirty="0"/>
          </a:p>
        </p:txBody>
      </p:sp>
      <p:pic>
        <p:nvPicPr>
          <p:cNvPr id="7" name="图片 6">
            <a:extLst>
              <a:ext uri="{FF2B5EF4-FFF2-40B4-BE49-F238E27FC236}">
                <a16:creationId xmlns:a16="http://schemas.microsoft.com/office/drawing/2014/main" id="{10E570C7-86DC-2DA8-A86A-8D0F96157148}"/>
              </a:ext>
            </a:extLst>
          </p:cNvPr>
          <p:cNvPicPr>
            <a:picLocks noChangeAspect="1"/>
          </p:cNvPicPr>
          <p:nvPr/>
        </p:nvPicPr>
        <p:blipFill>
          <a:blip r:embed="rId3"/>
          <a:srcRect/>
          <a:stretch>
            <a:fillRect/>
          </a:stretch>
        </p:blipFill>
        <p:spPr>
          <a:xfrm>
            <a:off x="862444" y="1380156"/>
            <a:ext cx="4849218" cy="4849218"/>
          </a:xfrm>
          <a:prstGeom prst="rect">
            <a:avLst/>
          </a:prstGeom>
        </p:spPr>
      </p:pic>
      <p:grpSp>
        <p:nvGrpSpPr>
          <p:cNvPr id="14" name="组合 13">
            <a:extLst>
              <a:ext uri="{FF2B5EF4-FFF2-40B4-BE49-F238E27FC236}">
                <a16:creationId xmlns:a16="http://schemas.microsoft.com/office/drawing/2014/main" id="{1F333130-D7E0-42A7-8A69-69CEB66FA12F}"/>
              </a:ext>
            </a:extLst>
          </p:cNvPr>
          <p:cNvGrpSpPr/>
          <p:nvPr/>
        </p:nvGrpSpPr>
        <p:grpSpPr>
          <a:xfrm>
            <a:off x="6353698" y="1667911"/>
            <a:ext cx="5068529" cy="4004036"/>
            <a:chOff x="6353698" y="1667911"/>
            <a:chExt cx="5068529" cy="4004036"/>
          </a:xfrm>
        </p:grpSpPr>
        <p:cxnSp>
          <p:nvCxnSpPr>
            <p:cNvPr id="9" name="直接连接符 8">
              <a:extLst>
                <a:ext uri="{FF2B5EF4-FFF2-40B4-BE49-F238E27FC236}">
                  <a16:creationId xmlns:a16="http://schemas.microsoft.com/office/drawing/2014/main" id="{A25FC444-FB19-7776-01A3-8FFCE3BB597B}"/>
                </a:ext>
              </a:extLst>
            </p:cNvPr>
            <p:cNvCxnSpPr/>
            <p:nvPr/>
          </p:nvCxnSpPr>
          <p:spPr>
            <a:xfrm rot="5400000">
              <a:off x="4582227" y="3691947"/>
              <a:ext cx="3960000" cy="0"/>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AE73BE88-0B53-B9D6-963A-7305EBCC6831}"/>
                </a:ext>
              </a:extLst>
            </p:cNvPr>
            <p:cNvSpPr/>
            <p:nvPr/>
          </p:nvSpPr>
          <p:spPr>
            <a:xfrm>
              <a:off x="6480339" y="3281441"/>
              <a:ext cx="235419" cy="235419"/>
            </a:xfrm>
            <a:prstGeom prst="ellipse">
              <a:avLst/>
            </a:prstGeom>
            <a:solidFill>
              <a:srgbClr val="61D4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1F1A231B-109F-C3F2-36AA-4AA78CBB07B8}"/>
                </a:ext>
              </a:extLst>
            </p:cNvPr>
            <p:cNvCxnSpPr/>
            <p:nvPr/>
          </p:nvCxnSpPr>
          <p:spPr>
            <a:xfrm rot="10800000">
              <a:off x="6562227" y="3399150"/>
              <a:ext cx="4860000" cy="0"/>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286570B-7887-8853-9990-838FCD049128}"/>
                </a:ext>
              </a:extLst>
            </p:cNvPr>
            <p:cNvSpPr/>
            <p:nvPr/>
          </p:nvSpPr>
          <p:spPr>
            <a:xfrm>
              <a:off x="6353698" y="1667911"/>
              <a:ext cx="4508075" cy="1754326"/>
            </a:xfrm>
            <a:prstGeom prst="rect">
              <a:avLst/>
            </a:prstGeom>
          </p:spPr>
          <p:txBody>
            <a:bodyPr wrap="square">
              <a:spAutoFit/>
            </a:bodyPr>
            <a:lstStyle/>
            <a:p>
              <a:pPr marL="457200" indent="266700" algn="just"/>
              <a:r>
                <a:rPr lang="zh-CN" altLang="en-US" sz="1800" kern="100" dirty="0">
                  <a:solidFill>
                    <a:schemeClr val="accent1">
                      <a:lumMod val="60000"/>
                      <a:lumOff val="40000"/>
                    </a:schemeClr>
                  </a:solidFill>
                  <a:effectLst/>
                  <a:latin typeface="Calibri" panose="020F0502020204030204" pitchFamily="34" charset="0"/>
                  <a:ea typeface="宋体" panose="02010600030101010101" pitchFamily="2" charset="-122"/>
                </a:rPr>
                <a:t>点击支付，网页会进行请求</a:t>
              </a:r>
              <a:endParaRPr lang="en-US" altLang="zh-CN" sz="1800" kern="100" dirty="0">
                <a:solidFill>
                  <a:schemeClr val="accent1">
                    <a:lumMod val="60000"/>
                    <a:lumOff val="40000"/>
                  </a:schemeClr>
                </a:solidFill>
                <a:effectLst/>
                <a:latin typeface="Calibri" panose="020F0502020204030204" pitchFamily="34" charset="0"/>
                <a:ea typeface="宋体" panose="02010600030101010101" pitchFamily="2" charset="-122"/>
              </a:endParaRPr>
            </a:p>
            <a:p>
              <a:pPr marL="457200" indent="266700" algn="just"/>
              <a:r>
                <a:rPr lang="zh-CN" altLang="en-US" kern="100" dirty="0">
                  <a:solidFill>
                    <a:schemeClr val="accent1">
                      <a:lumMod val="60000"/>
                      <a:lumOff val="40000"/>
                    </a:schemeClr>
                  </a:solidFill>
                  <a:latin typeface="Calibri" panose="020F0502020204030204" pitchFamily="34" charset="0"/>
                  <a:ea typeface="宋体" panose="02010600030101010101" pitchFamily="2" charset="-122"/>
                </a:rPr>
                <a:t>这样请求的支付数据就可以成功拦截</a:t>
              </a:r>
              <a:endParaRPr lang="en-US" altLang="zh-CN" sz="1800" kern="100" dirty="0">
                <a:solidFill>
                  <a:schemeClr val="accent1">
                    <a:lumMod val="60000"/>
                    <a:lumOff val="40000"/>
                  </a:schemeClr>
                </a:solidFill>
                <a:effectLst/>
                <a:latin typeface="Calibri" panose="020F0502020204030204" pitchFamily="34" charset="0"/>
                <a:ea typeface="宋体" panose="02010600030101010101" pitchFamily="2" charset="-122"/>
              </a:endParaRPr>
            </a:p>
            <a:p>
              <a:pPr marL="457200" indent="266700" algn="just"/>
              <a:r>
                <a:rPr lang="zh-CN" altLang="en-US" sz="1800" kern="100" dirty="0">
                  <a:solidFill>
                    <a:schemeClr val="accent1">
                      <a:lumMod val="60000"/>
                      <a:lumOff val="40000"/>
                    </a:schemeClr>
                  </a:solidFill>
                  <a:effectLst/>
                  <a:latin typeface="Calibri" panose="020F0502020204030204" pitchFamily="34" charset="0"/>
                  <a:ea typeface="宋体" panose="02010600030101010101" pitchFamily="2" charset="-122"/>
                </a:rPr>
                <a:t>在拦截到的网站请求中下面是网站内容但经过了</a:t>
              </a:r>
              <a:r>
                <a:rPr lang="en-US" altLang="zh-CN" sz="1800" kern="100" dirty="0" err="1">
                  <a:solidFill>
                    <a:schemeClr val="accent1">
                      <a:lumMod val="60000"/>
                      <a:lumOff val="40000"/>
                    </a:schemeClr>
                  </a:solidFill>
                  <a:effectLst/>
                  <a:latin typeface="Calibri" panose="020F0502020204030204" pitchFamily="34" charset="0"/>
                  <a:ea typeface="宋体" panose="02010600030101010101" pitchFamily="2" charset="-122"/>
                </a:rPr>
                <a:t>url</a:t>
              </a:r>
              <a:r>
                <a:rPr lang="zh-CN" altLang="en-US" sz="1800" kern="100" dirty="0">
                  <a:solidFill>
                    <a:schemeClr val="accent1">
                      <a:lumMod val="60000"/>
                      <a:lumOff val="40000"/>
                    </a:schemeClr>
                  </a:solidFill>
                  <a:effectLst/>
                  <a:latin typeface="Calibri" panose="020F0502020204030204" pitchFamily="34" charset="0"/>
                  <a:ea typeface="宋体" panose="02010600030101010101" pitchFamily="2" charset="-122"/>
                </a:rPr>
                <a:t>加密，</a:t>
              </a:r>
            </a:p>
            <a:p>
              <a:pPr marL="457200" indent="266700" algn="just"/>
              <a:r>
                <a:rPr lang="zh-CN" altLang="en-US" sz="1800" kern="100" dirty="0">
                  <a:solidFill>
                    <a:schemeClr val="accent1">
                      <a:lumMod val="60000"/>
                      <a:lumOff val="40000"/>
                    </a:schemeClr>
                  </a:solidFill>
                  <a:effectLst/>
                  <a:latin typeface="Calibri" panose="020F0502020204030204" pitchFamily="34" charset="0"/>
                  <a:ea typeface="宋体" panose="02010600030101010101" pitchFamily="2" charset="-122"/>
                </a:rPr>
                <a:t>解码后可得</a:t>
              </a:r>
              <a:endParaRPr lang="zh-CN" altLang="en-US" sz="1200" dirty="0">
                <a:solidFill>
                  <a:schemeClr val="accent1">
                    <a:lumMod val="60000"/>
                    <a:lumOff val="40000"/>
                  </a:schemeClr>
                </a:solidFill>
                <a:latin typeface="仓耳青禾体-谷力 W05" panose="02020400000000000000" pitchFamily="18" charset="-122"/>
                <a:ea typeface="仓耳青禾体-谷力 W05" panose="02020400000000000000" pitchFamily="18" charset="-122"/>
              </a:endParaRPr>
            </a:p>
          </p:txBody>
        </p:sp>
        <p:sp>
          <p:nvSpPr>
            <p:cNvPr id="13" name="矩形 12">
              <a:extLst>
                <a:ext uri="{FF2B5EF4-FFF2-40B4-BE49-F238E27FC236}">
                  <a16:creationId xmlns:a16="http://schemas.microsoft.com/office/drawing/2014/main" id="{76934575-213F-0F1B-337F-55484E22668C}"/>
                </a:ext>
              </a:extLst>
            </p:cNvPr>
            <p:cNvSpPr/>
            <p:nvPr/>
          </p:nvSpPr>
          <p:spPr>
            <a:xfrm>
              <a:off x="6353698" y="3585411"/>
              <a:ext cx="4508075" cy="646331"/>
            </a:xfrm>
            <a:prstGeom prst="rect">
              <a:avLst/>
            </a:prstGeom>
          </p:spPr>
          <p:txBody>
            <a:bodyPr wrap="square">
              <a:spAutoFit/>
            </a:bodyPr>
            <a:lstStyle/>
            <a:p>
              <a:pPr marL="457200" indent="266700" algn="just"/>
              <a:r>
                <a:rPr lang="zh-CN" altLang="en-US" sz="1800" kern="100" dirty="0">
                  <a:solidFill>
                    <a:schemeClr val="accent1">
                      <a:lumMod val="60000"/>
                      <a:lumOff val="40000"/>
                    </a:schemeClr>
                  </a:solidFill>
                  <a:effectLst/>
                  <a:latin typeface="Calibri" panose="020F0502020204030204" pitchFamily="34" charset="0"/>
                  <a:ea typeface="黑体" panose="02010609060101010101" pitchFamily="49" charset="-122"/>
                </a:rPr>
                <a:t>其中里面支付的钱数，经过查询是</a:t>
              </a:r>
              <a:r>
                <a:rPr lang="en-US" altLang="zh-CN" sz="1800" kern="100" dirty="0">
                  <a:solidFill>
                    <a:schemeClr val="accent1">
                      <a:lumMod val="60000"/>
                      <a:lumOff val="40000"/>
                    </a:schemeClr>
                  </a:solidFill>
                  <a:effectLst/>
                  <a:latin typeface="Calibri" panose="020F0502020204030204" pitchFamily="34" charset="0"/>
                  <a:ea typeface="黑体" panose="02010609060101010101" pitchFamily="49" charset="-122"/>
                </a:rPr>
                <a:t>·</a:t>
              </a:r>
              <a:r>
                <a:rPr lang="zh-CN" altLang="en-US" sz="1800" kern="100" dirty="0">
                  <a:solidFill>
                    <a:schemeClr val="accent1">
                      <a:lumMod val="60000"/>
                      <a:lumOff val="40000"/>
                    </a:schemeClr>
                  </a:solidFill>
                  <a:effectLst/>
                  <a:latin typeface="Calibri" panose="020F0502020204030204" pitchFamily="34" charset="0"/>
                  <a:ea typeface="黑体" panose="02010609060101010101" pitchFamily="49" charset="-122"/>
                </a:rPr>
                <a:t>十六进制，一开始没看明白</a:t>
              </a:r>
              <a:endParaRPr lang="zh-CN" altLang="zh-CN" sz="1800" kern="100" dirty="0">
                <a:solidFill>
                  <a:schemeClr val="accent1">
                    <a:lumMod val="60000"/>
                    <a:lumOff val="40000"/>
                  </a:schemeClr>
                </a:solidFill>
                <a:effectLst/>
                <a:latin typeface="Calibri" panose="020F0502020204030204" pitchFamily="34" charset="0"/>
                <a:ea typeface="宋体" panose="02010600030101010101" pitchFamily="2" charset="-122"/>
              </a:endParaRPr>
            </a:p>
          </p:txBody>
        </p:sp>
      </p:grpSp>
      <p:pic>
        <p:nvPicPr>
          <p:cNvPr id="6" name="图片 5">
            <a:extLst>
              <a:ext uri="{FF2B5EF4-FFF2-40B4-BE49-F238E27FC236}">
                <a16:creationId xmlns:a16="http://schemas.microsoft.com/office/drawing/2014/main" id="{0590505C-5C31-B6EE-9C17-D972F2A8D078}"/>
              </a:ext>
            </a:extLst>
          </p:cNvPr>
          <p:cNvPicPr>
            <a:picLocks noChangeAspect="1"/>
          </p:cNvPicPr>
          <p:nvPr/>
        </p:nvPicPr>
        <p:blipFill>
          <a:blip r:embed="rId4"/>
          <a:stretch>
            <a:fillRect/>
          </a:stretch>
        </p:blipFill>
        <p:spPr>
          <a:xfrm>
            <a:off x="862444" y="1024621"/>
            <a:ext cx="10631481" cy="6792833"/>
          </a:xfrm>
          <a:prstGeom prst="rect">
            <a:avLst/>
          </a:prstGeom>
        </p:spPr>
      </p:pic>
      <p:sp>
        <p:nvSpPr>
          <p:cNvPr id="10" name="文本框 9">
            <a:extLst>
              <a:ext uri="{FF2B5EF4-FFF2-40B4-BE49-F238E27FC236}">
                <a16:creationId xmlns:a16="http://schemas.microsoft.com/office/drawing/2014/main" id="{193CF65B-98C3-23E3-BD35-690E1290CC03}"/>
              </a:ext>
            </a:extLst>
          </p:cNvPr>
          <p:cNvSpPr txBox="1"/>
          <p:nvPr/>
        </p:nvSpPr>
        <p:spPr>
          <a:xfrm>
            <a:off x="1622322" y="4896465"/>
            <a:ext cx="7030065" cy="2308324"/>
          </a:xfrm>
          <a:prstGeom prst="rect">
            <a:avLst/>
          </a:prstGeom>
          <a:noFill/>
        </p:spPr>
        <p:txBody>
          <a:bodyPr wrap="square" rtlCol="0">
            <a:spAutoFit/>
          </a:bodyPr>
          <a:lstStyle/>
          <a:p>
            <a:pPr marL="457200" indent="266700" algn="l"/>
            <a:r>
              <a:rPr lang="zh-CN" altLang="en-US" dirty="0"/>
              <a:t>下面这一堆解码后可得</a:t>
            </a:r>
            <a:r>
              <a:rPr lang="en-US" altLang="zh-CN" sz="1800" kern="100" dirty="0" err="1">
                <a:effectLst/>
                <a:latin typeface="Calibri" panose="020F0502020204030204" pitchFamily="34" charset="0"/>
                <a:ea typeface="宋体" panose="02010600030101010101" pitchFamily="2" charset="-122"/>
              </a:rPr>
              <a:t>feesItemdeforms</a:t>
            </a:r>
            <a:r>
              <a:rPr lang="en-US" altLang="zh-CN" sz="1800" kern="100" dirty="0">
                <a:effectLst/>
                <a:latin typeface="Calibri" panose="020F0502020204030204" pitchFamily="34" charset="0"/>
                <a:ea typeface="宋体" panose="02010600030101010101" pitchFamily="2" charset="-122"/>
              </a:rPr>
              <a:t>=1708==&amp;</a:t>
            </a:r>
            <a:r>
              <a:rPr lang="en-US" altLang="zh-CN" sz="1800" kern="100" dirty="0" err="1">
                <a:effectLst/>
                <a:latin typeface="Calibri" panose="020F0502020204030204" pitchFamily="34" charset="0"/>
                <a:ea typeface="宋体" panose="02010600030101010101" pitchFamily="2" charset="-122"/>
              </a:rPr>
              <a:t>ords</a:t>
            </a:r>
            <a:r>
              <a:rPr lang="en-US" altLang="zh-CN" sz="1800" kern="100" dirty="0">
                <a:effectLst/>
                <a:latin typeface="Calibri" panose="020F0502020204030204" pitchFamily="34" charset="0"/>
                <a:ea typeface="宋体" panose="02010600030101010101" pitchFamily="2" charset="-122"/>
              </a:rPr>
              <a:t>==202409&amp;sysid=01060&amp;billamts=1200.00==&amp;</a:t>
            </a:r>
            <a:r>
              <a:rPr lang="en-US" altLang="zh-CN" sz="1800" kern="100" dirty="0" err="1">
                <a:effectLst/>
                <a:latin typeface="Calibri" panose="020F0502020204030204" pitchFamily="34" charset="0"/>
                <a:ea typeface="宋体" panose="02010600030101010101" pitchFamily="2" charset="-122"/>
              </a:rPr>
              <a:t>feeTotal</a:t>
            </a:r>
            <a:r>
              <a:rPr lang="en-US" altLang="zh-CN" sz="1800" kern="100" dirty="0">
                <a:effectLst/>
                <a:latin typeface="Calibri" panose="020F0502020204030204" pitchFamily="34" charset="0"/>
                <a:ea typeface="宋体" panose="02010600030101010101" pitchFamily="2" charset="-122"/>
              </a:rPr>
              <a:t>=1200==&amp;type==&amp;counts=0==&amp;</a:t>
            </a:r>
            <a:r>
              <a:rPr lang="en-US" altLang="zh-CN" sz="1800" kern="100" dirty="0" err="1">
                <a:effectLst/>
                <a:latin typeface="Calibri" panose="020F0502020204030204" pitchFamily="34" charset="0"/>
                <a:ea typeface="宋体" panose="02010600030101010101" pitchFamily="2" charset="-122"/>
              </a:rPr>
              <a:t>feeamts</a:t>
            </a:r>
            <a:r>
              <a:rPr lang="en-US" altLang="zh-CN" sz="1800" kern="100" dirty="0">
                <a:effectLst/>
                <a:latin typeface="Calibri" panose="020F0502020204030204" pitchFamily="34" charset="0"/>
                <a:ea typeface="宋体" panose="02010600030101010101" pitchFamily="2" charset="-122"/>
              </a:rPr>
              <a:t>=1200.00==&amp;unpaid=1200.00==&amp;</a:t>
            </a:r>
            <a:r>
              <a:rPr lang="en-US" altLang="zh-CN" sz="1800" kern="100" dirty="0" err="1">
                <a:effectLst/>
                <a:latin typeface="Calibri" panose="020F0502020204030204" pitchFamily="34" charset="0"/>
                <a:ea typeface="宋体" panose="02010600030101010101" pitchFamily="2" charset="-122"/>
              </a:rPr>
              <a:t>feeyear</a:t>
            </a:r>
            <a:r>
              <a:rPr lang="en-US" altLang="zh-CN" sz="1800" kern="100" dirty="0">
                <a:effectLst/>
                <a:latin typeface="Calibri" panose="020F0502020204030204" pitchFamily="34" charset="0"/>
                <a:ea typeface="宋体" panose="02010600030101010101" pitchFamily="2" charset="-122"/>
              </a:rPr>
              <a:t>==202409,202409==&amp;</a:t>
            </a:r>
            <a:r>
              <a:rPr lang="en-US" altLang="zh-CN" sz="1800" kern="100" dirty="0" err="1">
                <a:effectLst/>
                <a:latin typeface="Calibri" panose="020F0502020204030204" pitchFamily="34" charset="0"/>
                <a:ea typeface="宋体" panose="02010600030101010101" pitchFamily="2" charset="-122"/>
              </a:rPr>
              <a:t>feesItemordall</a:t>
            </a:r>
            <a:r>
              <a:rPr lang="en-US" altLang="zh-CN" sz="1800" kern="100" dirty="0">
                <a:effectLst/>
                <a:latin typeface="Calibri" panose="020F0502020204030204" pitchFamily="34" charset="0"/>
                <a:ea typeface="宋体" panose="02010600030101010101" pitchFamily="2" charset="-122"/>
              </a:rPr>
              <a:t>==1707,1708&amp;userid=202200201095&amp;sign==z1d804059a9c87054596c4e182671288==</a:t>
            </a:r>
            <a:endParaRPr lang="zh-CN" altLang="zh-CN" sz="1800" kern="100" dirty="0">
              <a:effectLst/>
              <a:latin typeface="Calibri" panose="020F0502020204030204" pitchFamily="34" charset="0"/>
              <a:ea typeface="宋体" panose="02010600030101010101" pitchFamily="2" charset="-122"/>
            </a:endParaRPr>
          </a:p>
          <a:p>
            <a:pPr marL="457200" indent="266700" algn="just"/>
            <a:r>
              <a:rPr lang="zh-CN" altLang="zh-CN" sz="1800" kern="100" dirty="0">
                <a:effectLst/>
                <a:latin typeface="Calibri" panose="020F0502020204030204" pitchFamily="34" charset="0"/>
                <a:ea typeface="黑体" panose="02010609060101010101" pitchFamily="49" charset="-122"/>
              </a:rPr>
              <a:t>指代我们的缴费金额是</a:t>
            </a:r>
            <a:r>
              <a:rPr lang="en-US" altLang="zh-CN" sz="1800" kern="100" dirty="0">
                <a:effectLst/>
                <a:latin typeface="Calibri" panose="020F0502020204030204" pitchFamily="34" charset="0"/>
                <a:ea typeface="黑体" panose="02010609060101010101" pitchFamily="49" charset="-122"/>
              </a:rPr>
              <a:t>1200</a:t>
            </a:r>
            <a:endParaRPr lang="zh-CN" altLang="zh-CN" sz="1800" kern="100" dirty="0">
              <a:effectLst/>
              <a:latin typeface="Calibri" panose="020F0502020204030204" pitchFamily="34" charset="0"/>
              <a:ea typeface="宋体" panose="02010600030101010101" pitchFamily="2" charset="-122"/>
            </a:endParaRPr>
          </a:p>
          <a:p>
            <a:endParaRPr lang="zh-CN" altLang="en-US" dirty="0"/>
          </a:p>
        </p:txBody>
      </p:sp>
    </p:spTree>
    <p:extLst>
      <p:ext uri="{BB962C8B-B14F-4D97-AF65-F5344CB8AC3E}">
        <p14:creationId xmlns:p14="http://schemas.microsoft.com/office/powerpoint/2010/main" val="3873830042"/>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rLst="">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45"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rLst="">
                                      <p:cBhvr>
                                        <p:cTn id="13" dur="2000"/>
                                        <p:tgtEl>
                                          <p:spTgt spid="14"/>
                                        </p:tgtEl>
                                      </p:cBhvr>
                                    </p:animEffect>
                                    <p:anim calcmode="lin" valueType="num">
                                      <p:cBhvr>
                                        <p:cTn id="14" dur="2000" fill="hold"/>
                                        <p:tgtEl>
                                          <p:spTgt spid="14"/>
                                        </p:tgtEl>
                                        <p:attrNameLst>
                                          <p:attrName>ppt_w</p:attrName>
                                        </p:attrNameLst>
                                      </p:cBhvr>
                                      <p:tavLst>
                                        <p:tav tm="0" fmla="#ppt_w*sin(2.5*pi*$)">
                                          <p:val>
                                            <p:fltVal val="0"/>
                                          </p:val>
                                        </p:tav>
                                        <p:tav tm="100000">
                                          <p:val>
                                            <p:fltVal val="1"/>
                                          </p:val>
                                        </p:tav>
                                      </p:tavLst>
                                    </p:anim>
                                    <p:anim calcmode="lin" valueType="num">
                                      <p:cBhvr>
                                        <p:cTn id="15" dur="20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C20CF-9B88-BD43-9ADE-ED359A5290F9}"/>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024CE920-541E-34B1-A3A9-B7FACC920B6E}"/>
              </a:ext>
            </a:extLst>
          </p:cNvPr>
          <p:cNvPicPr>
            <a:picLocks noChangeAspect="1"/>
          </p:cNvPicPr>
          <p:nvPr/>
        </p:nvPicPr>
        <p:blipFill>
          <a:blip r:embed="rId2"/>
          <a:srcRect l="10992" t="-1" r="14504" b="-4428"/>
          <a:stretch>
            <a:fillRect/>
          </a:stretch>
        </p:blipFill>
        <p:spPr>
          <a:xfrm>
            <a:off x="122830" y="150126"/>
            <a:ext cx="832513" cy="777922"/>
          </a:xfrm>
          <a:prstGeom prst="rect">
            <a:avLst/>
          </a:prstGeom>
        </p:spPr>
      </p:pic>
      <p:sp>
        <p:nvSpPr>
          <p:cNvPr id="4" name="矩形 3">
            <a:extLst>
              <a:ext uri="{FF2B5EF4-FFF2-40B4-BE49-F238E27FC236}">
                <a16:creationId xmlns:a16="http://schemas.microsoft.com/office/drawing/2014/main" id="{962857A8-5128-AD5A-EDD8-F33A32E5BF40}"/>
              </a:ext>
            </a:extLst>
          </p:cNvPr>
          <p:cNvSpPr/>
          <p:nvPr/>
        </p:nvSpPr>
        <p:spPr>
          <a:xfrm>
            <a:off x="166805" y="246699"/>
            <a:ext cx="744562" cy="584775"/>
          </a:xfrm>
          <a:prstGeom prst="rect">
            <a:avLst/>
          </a:prstGeom>
        </p:spPr>
        <p:txBody>
          <a:bodyPr wrap="square">
            <a:spAutoFit/>
          </a:bodyPr>
          <a:lstStyle/>
          <a:p>
            <a:pPr algn="ctr"/>
            <a:r>
              <a:rPr lang="en-US" altLang="zh-CN" sz="3200" b="1">
                <a:solidFill>
                  <a:srgbClr val="61D4EA"/>
                </a:solidFill>
                <a:latin typeface="仓耳青禾体-谷力 W05" panose="02020400000000000000" pitchFamily="18" charset="-122"/>
                <a:ea typeface="仓耳青禾体-谷力 W05" panose="02020400000000000000" pitchFamily="18" charset="-122"/>
              </a:rPr>
              <a:t>01</a:t>
            </a:r>
            <a:endParaRPr lang="zh-CN" altLang="en-US" sz="3200"/>
          </a:p>
        </p:txBody>
      </p:sp>
      <p:sp>
        <p:nvSpPr>
          <p:cNvPr id="5" name="矩形 4">
            <a:extLst>
              <a:ext uri="{FF2B5EF4-FFF2-40B4-BE49-F238E27FC236}">
                <a16:creationId xmlns:a16="http://schemas.microsoft.com/office/drawing/2014/main" id="{A04584E4-D004-4F5A-D148-171640FA7A17}"/>
              </a:ext>
            </a:extLst>
          </p:cNvPr>
          <p:cNvSpPr/>
          <p:nvPr/>
        </p:nvSpPr>
        <p:spPr>
          <a:xfrm>
            <a:off x="999319" y="246698"/>
            <a:ext cx="5224060" cy="584775"/>
          </a:xfrm>
          <a:prstGeom prst="rect">
            <a:avLst/>
          </a:prstGeom>
        </p:spPr>
        <p:txBody>
          <a:bodyPr wrap="square">
            <a:spAutoFit/>
          </a:bodyPr>
          <a:lstStyle/>
          <a:p>
            <a:r>
              <a:rPr lang="en-US" altLang="zh-CN" sz="3200" b="1" dirty="0">
                <a:solidFill>
                  <a:srgbClr val="61D4EA"/>
                </a:solidFill>
                <a:latin typeface="仓耳青禾体-谷力 W05" panose="02020400000000000000" pitchFamily="18" charset="-122"/>
                <a:ea typeface="仓耳青禾体-谷力 W05" panose="02020400000000000000" pitchFamily="18" charset="-122"/>
              </a:rPr>
              <a:t>Burp Suite</a:t>
            </a:r>
            <a:endParaRPr lang="zh-CN" altLang="en-US" sz="3200" dirty="0"/>
          </a:p>
        </p:txBody>
      </p:sp>
      <p:pic>
        <p:nvPicPr>
          <p:cNvPr id="7" name="图片 6">
            <a:extLst>
              <a:ext uri="{FF2B5EF4-FFF2-40B4-BE49-F238E27FC236}">
                <a16:creationId xmlns:a16="http://schemas.microsoft.com/office/drawing/2014/main" id="{4364B01C-6E10-945C-7BF3-859BDD1F53E9}"/>
              </a:ext>
            </a:extLst>
          </p:cNvPr>
          <p:cNvPicPr>
            <a:picLocks noChangeAspect="1"/>
          </p:cNvPicPr>
          <p:nvPr/>
        </p:nvPicPr>
        <p:blipFill>
          <a:blip r:embed="rId3"/>
          <a:srcRect/>
          <a:stretch>
            <a:fillRect/>
          </a:stretch>
        </p:blipFill>
        <p:spPr>
          <a:xfrm>
            <a:off x="862444" y="1380156"/>
            <a:ext cx="4849218" cy="4849218"/>
          </a:xfrm>
          <a:prstGeom prst="rect">
            <a:avLst/>
          </a:prstGeom>
        </p:spPr>
      </p:pic>
      <p:grpSp>
        <p:nvGrpSpPr>
          <p:cNvPr id="14" name="组合 13">
            <a:extLst>
              <a:ext uri="{FF2B5EF4-FFF2-40B4-BE49-F238E27FC236}">
                <a16:creationId xmlns:a16="http://schemas.microsoft.com/office/drawing/2014/main" id="{AC30B5E0-B51A-24BE-AB62-A400E0B9C3F1}"/>
              </a:ext>
            </a:extLst>
          </p:cNvPr>
          <p:cNvGrpSpPr/>
          <p:nvPr/>
        </p:nvGrpSpPr>
        <p:grpSpPr>
          <a:xfrm>
            <a:off x="6353698" y="1667911"/>
            <a:ext cx="5068529" cy="4004036"/>
            <a:chOff x="6353698" y="1667911"/>
            <a:chExt cx="5068529" cy="4004036"/>
          </a:xfrm>
        </p:grpSpPr>
        <p:cxnSp>
          <p:nvCxnSpPr>
            <p:cNvPr id="9" name="直接连接符 8">
              <a:extLst>
                <a:ext uri="{FF2B5EF4-FFF2-40B4-BE49-F238E27FC236}">
                  <a16:creationId xmlns:a16="http://schemas.microsoft.com/office/drawing/2014/main" id="{3A9810F6-2FF0-6F24-DECC-8EB7F0729817}"/>
                </a:ext>
              </a:extLst>
            </p:cNvPr>
            <p:cNvCxnSpPr/>
            <p:nvPr/>
          </p:nvCxnSpPr>
          <p:spPr>
            <a:xfrm rot="5400000">
              <a:off x="4582227" y="3691947"/>
              <a:ext cx="3960000" cy="0"/>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9E63DA44-F101-484B-AE67-FBA03015952F}"/>
                </a:ext>
              </a:extLst>
            </p:cNvPr>
            <p:cNvSpPr/>
            <p:nvPr/>
          </p:nvSpPr>
          <p:spPr>
            <a:xfrm>
              <a:off x="6480339" y="3281441"/>
              <a:ext cx="235419" cy="235419"/>
            </a:xfrm>
            <a:prstGeom prst="ellipse">
              <a:avLst/>
            </a:prstGeom>
            <a:solidFill>
              <a:srgbClr val="61D4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CAEF577F-AAE1-25CB-2340-3C706905DC1F}"/>
                </a:ext>
              </a:extLst>
            </p:cNvPr>
            <p:cNvCxnSpPr/>
            <p:nvPr/>
          </p:nvCxnSpPr>
          <p:spPr>
            <a:xfrm rot="10800000">
              <a:off x="6562227" y="3399150"/>
              <a:ext cx="4860000" cy="0"/>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B3303DF-D034-A714-C34F-7D60FF421510}"/>
                </a:ext>
              </a:extLst>
            </p:cNvPr>
            <p:cNvSpPr/>
            <p:nvPr/>
          </p:nvSpPr>
          <p:spPr>
            <a:xfrm>
              <a:off x="6353698" y="1667911"/>
              <a:ext cx="4508075" cy="1754326"/>
            </a:xfrm>
            <a:prstGeom prst="rect">
              <a:avLst/>
            </a:prstGeom>
          </p:spPr>
          <p:txBody>
            <a:bodyPr wrap="square">
              <a:spAutoFit/>
            </a:bodyPr>
            <a:lstStyle/>
            <a:p>
              <a:pPr marL="457200" indent="266700" algn="just"/>
              <a:r>
                <a:rPr lang="zh-CN" altLang="en-US" sz="1800" kern="100" dirty="0">
                  <a:solidFill>
                    <a:schemeClr val="accent1">
                      <a:lumMod val="60000"/>
                      <a:lumOff val="40000"/>
                    </a:schemeClr>
                  </a:solidFill>
                  <a:effectLst/>
                  <a:latin typeface="Calibri" panose="020F0502020204030204" pitchFamily="34" charset="0"/>
                  <a:ea typeface="宋体" panose="02010600030101010101" pitchFamily="2" charset="-122"/>
                </a:rPr>
                <a:t>点击支付，网页会进行请求</a:t>
              </a:r>
              <a:endParaRPr lang="en-US" altLang="zh-CN" sz="1800" kern="100" dirty="0">
                <a:solidFill>
                  <a:schemeClr val="accent1">
                    <a:lumMod val="60000"/>
                    <a:lumOff val="40000"/>
                  </a:schemeClr>
                </a:solidFill>
                <a:effectLst/>
                <a:latin typeface="Calibri" panose="020F0502020204030204" pitchFamily="34" charset="0"/>
                <a:ea typeface="宋体" panose="02010600030101010101" pitchFamily="2" charset="-122"/>
              </a:endParaRPr>
            </a:p>
            <a:p>
              <a:pPr marL="457200" indent="266700" algn="just"/>
              <a:r>
                <a:rPr lang="zh-CN" altLang="en-US" kern="100" dirty="0">
                  <a:solidFill>
                    <a:schemeClr val="accent1">
                      <a:lumMod val="60000"/>
                      <a:lumOff val="40000"/>
                    </a:schemeClr>
                  </a:solidFill>
                  <a:latin typeface="Calibri" panose="020F0502020204030204" pitchFamily="34" charset="0"/>
                  <a:ea typeface="宋体" panose="02010600030101010101" pitchFamily="2" charset="-122"/>
                </a:rPr>
                <a:t>这样请求的支付数据就可以成功拦截</a:t>
              </a:r>
              <a:endParaRPr lang="en-US" altLang="zh-CN" sz="1800" kern="100" dirty="0">
                <a:solidFill>
                  <a:schemeClr val="accent1">
                    <a:lumMod val="60000"/>
                    <a:lumOff val="40000"/>
                  </a:schemeClr>
                </a:solidFill>
                <a:effectLst/>
                <a:latin typeface="Calibri" panose="020F0502020204030204" pitchFamily="34" charset="0"/>
                <a:ea typeface="宋体" panose="02010600030101010101" pitchFamily="2" charset="-122"/>
              </a:endParaRPr>
            </a:p>
            <a:p>
              <a:pPr marL="457200" indent="266700" algn="just"/>
              <a:r>
                <a:rPr lang="zh-CN" altLang="en-US" sz="1800" kern="100" dirty="0">
                  <a:solidFill>
                    <a:schemeClr val="accent1">
                      <a:lumMod val="60000"/>
                      <a:lumOff val="40000"/>
                    </a:schemeClr>
                  </a:solidFill>
                  <a:effectLst/>
                  <a:latin typeface="Calibri" panose="020F0502020204030204" pitchFamily="34" charset="0"/>
                  <a:ea typeface="宋体" panose="02010600030101010101" pitchFamily="2" charset="-122"/>
                </a:rPr>
                <a:t>在拦截到的网站请求中下面是网站内容但经过了</a:t>
              </a:r>
              <a:r>
                <a:rPr lang="en-US" altLang="zh-CN" sz="1800" kern="100" dirty="0" err="1">
                  <a:solidFill>
                    <a:schemeClr val="accent1">
                      <a:lumMod val="60000"/>
                      <a:lumOff val="40000"/>
                    </a:schemeClr>
                  </a:solidFill>
                  <a:effectLst/>
                  <a:latin typeface="Calibri" panose="020F0502020204030204" pitchFamily="34" charset="0"/>
                  <a:ea typeface="宋体" panose="02010600030101010101" pitchFamily="2" charset="-122"/>
                </a:rPr>
                <a:t>url</a:t>
              </a:r>
              <a:r>
                <a:rPr lang="zh-CN" altLang="en-US" sz="1800" kern="100" dirty="0">
                  <a:solidFill>
                    <a:schemeClr val="accent1">
                      <a:lumMod val="60000"/>
                      <a:lumOff val="40000"/>
                    </a:schemeClr>
                  </a:solidFill>
                  <a:effectLst/>
                  <a:latin typeface="Calibri" panose="020F0502020204030204" pitchFamily="34" charset="0"/>
                  <a:ea typeface="宋体" panose="02010600030101010101" pitchFamily="2" charset="-122"/>
                </a:rPr>
                <a:t>加密，</a:t>
              </a:r>
            </a:p>
            <a:p>
              <a:pPr marL="457200" indent="266700" algn="just"/>
              <a:r>
                <a:rPr lang="zh-CN" altLang="en-US" sz="1800" kern="100" dirty="0">
                  <a:solidFill>
                    <a:schemeClr val="accent1">
                      <a:lumMod val="60000"/>
                      <a:lumOff val="40000"/>
                    </a:schemeClr>
                  </a:solidFill>
                  <a:effectLst/>
                  <a:latin typeface="Calibri" panose="020F0502020204030204" pitchFamily="34" charset="0"/>
                  <a:ea typeface="宋体" panose="02010600030101010101" pitchFamily="2" charset="-122"/>
                </a:rPr>
                <a:t>解码后可得</a:t>
              </a:r>
              <a:endParaRPr lang="zh-CN" altLang="en-US" sz="1200" dirty="0">
                <a:solidFill>
                  <a:schemeClr val="accent1">
                    <a:lumMod val="60000"/>
                    <a:lumOff val="40000"/>
                  </a:schemeClr>
                </a:solidFill>
                <a:latin typeface="仓耳青禾体-谷力 W05" panose="02020400000000000000" pitchFamily="18" charset="-122"/>
                <a:ea typeface="仓耳青禾体-谷力 W05" panose="02020400000000000000" pitchFamily="18" charset="-122"/>
              </a:endParaRPr>
            </a:p>
          </p:txBody>
        </p:sp>
        <p:sp>
          <p:nvSpPr>
            <p:cNvPr id="13" name="矩形 12">
              <a:extLst>
                <a:ext uri="{FF2B5EF4-FFF2-40B4-BE49-F238E27FC236}">
                  <a16:creationId xmlns:a16="http://schemas.microsoft.com/office/drawing/2014/main" id="{431E5FE5-EF1D-E781-95A7-26A5A2C4010B}"/>
                </a:ext>
              </a:extLst>
            </p:cNvPr>
            <p:cNvSpPr/>
            <p:nvPr/>
          </p:nvSpPr>
          <p:spPr>
            <a:xfrm>
              <a:off x="6353698" y="3585411"/>
              <a:ext cx="4508075" cy="646331"/>
            </a:xfrm>
            <a:prstGeom prst="rect">
              <a:avLst/>
            </a:prstGeom>
          </p:spPr>
          <p:txBody>
            <a:bodyPr wrap="square">
              <a:spAutoFit/>
            </a:bodyPr>
            <a:lstStyle/>
            <a:p>
              <a:pPr marL="457200" indent="266700" algn="just"/>
              <a:r>
                <a:rPr lang="zh-CN" altLang="en-US" sz="1800" kern="100" dirty="0">
                  <a:solidFill>
                    <a:schemeClr val="accent1">
                      <a:lumMod val="60000"/>
                      <a:lumOff val="40000"/>
                    </a:schemeClr>
                  </a:solidFill>
                  <a:effectLst/>
                  <a:latin typeface="Calibri" panose="020F0502020204030204" pitchFamily="34" charset="0"/>
                  <a:ea typeface="黑体" panose="02010609060101010101" pitchFamily="49" charset="-122"/>
                </a:rPr>
                <a:t>其中里面支付的钱数，经过查询是</a:t>
              </a:r>
              <a:r>
                <a:rPr lang="en-US" altLang="zh-CN" sz="1800" kern="100" dirty="0">
                  <a:solidFill>
                    <a:schemeClr val="accent1">
                      <a:lumMod val="60000"/>
                      <a:lumOff val="40000"/>
                    </a:schemeClr>
                  </a:solidFill>
                  <a:effectLst/>
                  <a:latin typeface="Calibri" panose="020F0502020204030204" pitchFamily="34" charset="0"/>
                  <a:ea typeface="黑体" panose="02010609060101010101" pitchFamily="49" charset="-122"/>
                </a:rPr>
                <a:t>·</a:t>
              </a:r>
              <a:r>
                <a:rPr lang="zh-CN" altLang="en-US" sz="1800" kern="100" dirty="0">
                  <a:solidFill>
                    <a:schemeClr val="accent1">
                      <a:lumMod val="60000"/>
                      <a:lumOff val="40000"/>
                    </a:schemeClr>
                  </a:solidFill>
                  <a:effectLst/>
                  <a:latin typeface="Calibri" panose="020F0502020204030204" pitchFamily="34" charset="0"/>
                  <a:ea typeface="黑体" panose="02010609060101010101" pitchFamily="49" charset="-122"/>
                </a:rPr>
                <a:t>十六进制，一开始没看明白</a:t>
              </a:r>
              <a:endParaRPr lang="zh-CN" altLang="zh-CN" sz="1800" kern="100" dirty="0">
                <a:solidFill>
                  <a:schemeClr val="accent1">
                    <a:lumMod val="60000"/>
                    <a:lumOff val="40000"/>
                  </a:schemeClr>
                </a:solidFill>
                <a:effectLst/>
                <a:latin typeface="Calibri" panose="020F0502020204030204" pitchFamily="34" charset="0"/>
                <a:ea typeface="宋体" panose="02010600030101010101" pitchFamily="2" charset="-122"/>
              </a:endParaRPr>
            </a:p>
          </p:txBody>
        </p:sp>
      </p:grpSp>
      <p:pic>
        <p:nvPicPr>
          <p:cNvPr id="6" name="图片 5">
            <a:extLst>
              <a:ext uri="{FF2B5EF4-FFF2-40B4-BE49-F238E27FC236}">
                <a16:creationId xmlns:a16="http://schemas.microsoft.com/office/drawing/2014/main" id="{B042B9A7-3BD3-A9FF-3A09-E89B571B8F13}"/>
              </a:ext>
            </a:extLst>
          </p:cNvPr>
          <p:cNvPicPr>
            <a:picLocks noChangeAspect="1"/>
          </p:cNvPicPr>
          <p:nvPr/>
        </p:nvPicPr>
        <p:blipFill>
          <a:blip r:embed="rId4"/>
          <a:stretch>
            <a:fillRect/>
          </a:stretch>
        </p:blipFill>
        <p:spPr>
          <a:xfrm>
            <a:off x="862444" y="1024621"/>
            <a:ext cx="10631481" cy="6792833"/>
          </a:xfrm>
          <a:prstGeom prst="rect">
            <a:avLst/>
          </a:prstGeom>
        </p:spPr>
      </p:pic>
      <p:sp>
        <p:nvSpPr>
          <p:cNvPr id="10" name="文本框 9">
            <a:extLst>
              <a:ext uri="{FF2B5EF4-FFF2-40B4-BE49-F238E27FC236}">
                <a16:creationId xmlns:a16="http://schemas.microsoft.com/office/drawing/2014/main" id="{3FDD66AE-9B87-644C-E44B-5B487DF20E58}"/>
              </a:ext>
            </a:extLst>
          </p:cNvPr>
          <p:cNvSpPr txBox="1"/>
          <p:nvPr/>
        </p:nvSpPr>
        <p:spPr>
          <a:xfrm>
            <a:off x="1577670" y="4817863"/>
            <a:ext cx="7030065" cy="2308324"/>
          </a:xfrm>
          <a:prstGeom prst="rect">
            <a:avLst/>
          </a:prstGeom>
          <a:noFill/>
        </p:spPr>
        <p:txBody>
          <a:bodyPr wrap="square" rtlCol="0">
            <a:spAutoFit/>
          </a:bodyPr>
          <a:lstStyle/>
          <a:p>
            <a:pPr marL="457200" indent="266700"/>
            <a:r>
              <a:rPr lang="zh-CN" altLang="zh-CN" sz="1800" kern="100" dirty="0">
                <a:effectLst/>
                <a:latin typeface="Calibri" panose="020F0502020204030204" pitchFamily="34" charset="0"/>
                <a:ea typeface="黑体" panose="02010609060101010101" pitchFamily="49" charset="-122"/>
              </a:rPr>
              <a:t>第九项是</a:t>
            </a:r>
            <a:r>
              <a:rPr lang="en-US" altLang="zh-CN" sz="1800" kern="100" dirty="0">
                <a:effectLst/>
                <a:latin typeface="Calibri" panose="020F0502020204030204" pitchFamily="34" charset="0"/>
                <a:ea typeface="黑体" panose="02010609060101010101" pitchFamily="49" charset="-122"/>
              </a:rPr>
              <a:t>unpaid</a:t>
            </a:r>
            <a:r>
              <a:rPr lang="zh-CN" altLang="zh-CN" sz="1800" kern="100" dirty="0">
                <a:effectLst/>
                <a:latin typeface="Calibri" panose="020F0502020204030204" pitchFamily="34" charset="0"/>
                <a:ea typeface="黑体" panose="02010609060101010101" pitchFamily="49" charset="-122"/>
              </a:rPr>
              <a:t>，修改为</a:t>
            </a:r>
            <a:r>
              <a:rPr lang="en-US" altLang="zh-CN" sz="1800" kern="100" dirty="0">
                <a:effectLst/>
                <a:latin typeface="Calibri" panose="020F0502020204030204" pitchFamily="34" charset="0"/>
                <a:ea typeface="黑体" panose="02010609060101010101" pitchFamily="49" charset="-122"/>
              </a:rPr>
              <a:t>5</a:t>
            </a:r>
            <a:r>
              <a:rPr lang="zh-CN" altLang="zh-CN" sz="1800" kern="100" dirty="0">
                <a:effectLst/>
                <a:latin typeface="Calibri" panose="020F0502020204030204" pitchFamily="34" charset="0"/>
                <a:ea typeface="黑体" panose="02010609060101010101" pitchFamily="49" charset="-122"/>
              </a:rPr>
              <a:t>元</a:t>
            </a:r>
            <a:endParaRPr lang="zh-CN" altLang="zh-CN" sz="1800" kern="100" dirty="0">
              <a:effectLst/>
              <a:latin typeface="Calibri" panose="020F0502020204030204" pitchFamily="34" charset="0"/>
              <a:ea typeface="宋体" panose="02010600030101010101" pitchFamily="2" charset="-122"/>
            </a:endParaRPr>
          </a:p>
          <a:p>
            <a:pPr marL="457200" indent="266700" algn="l"/>
            <a:r>
              <a:rPr lang="zh-CN" altLang="en-US" dirty="0"/>
              <a:t>得</a:t>
            </a:r>
            <a:r>
              <a:rPr lang="en-US" altLang="zh-CN" sz="1800" kern="100" dirty="0" err="1">
                <a:effectLst/>
                <a:latin typeface="Calibri" panose="020F0502020204030204" pitchFamily="34" charset="0"/>
                <a:ea typeface="宋体" panose="02010600030101010101" pitchFamily="2" charset="-122"/>
              </a:rPr>
              <a:t>feesItemdeforms</a:t>
            </a:r>
            <a:r>
              <a:rPr lang="en-US" altLang="zh-CN" sz="1800" kern="100" dirty="0">
                <a:effectLst/>
                <a:latin typeface="Calibri" panose="020F0502020204030204" pitchFamily="34" charset="0"/>
                <a:ea typeface="宋体" panose="02010600030101010101" pitchFamily="2" charset="-122"/>
              </a:rPr>
              <a:t>=1708==&amp;</a:t>
            </a:r>
            <a:r>
              <a:rPr lang="en-US" altLang="zh-CN" sz="1800" kern="100" dirty="0" err="1">
                <a:effectLst/>
                <a:latin typeface="Calibri" panose="020F0502020204030204" pitchFamily="34" charset="0"/>
                <a:ea typeface="宋体" panose="02010600030101010101" pitchFamily="2" charset="-122"/>
              </a:rPr>
              <a:t>ords</a:t>
            </a:r>
            <a:r>
              <a:rPr lang="en-US" altLang="zh-CN" sz="1800" kern="100" dirty="0">
                <a:effectLst/>
                <a:latin typeface="Calibri" panose="020F0502020204030204" pitchFamily="34" charset="0"/>
                <a:ea typeface="宋体" panose="02010600030101010101" pitchFamily="2" charset="-122"/>
              </a:rPr>
              <a:t>==202409&amp;sysid=01060&amp;billamts=1200.00==&amp;</a:t>
            </a:r>
            <a:r>
              <a:rPr lang="en-US" altLang="zh-CN" sz="1800" kern="100" dirty="0" err="1">
                <a:effectLst/>
                <a:latin typeface="Calibri" panose="020F0502020204030204" pitchFamily="34" charset="0"/>
                <a:ea typeface="宋体" panose="02010600030101010101" pitchFamily="2" charset="-122"/>
              </a:rPr>
              <a:t>feeTotal</a:t>
            </a:r>
            <a:r>
              <a:rPr lang="en-US" altLang="zh-CN" sz="1800" kern="100" dirty="0">
                <a:effectLst/>
                <a:latin typeface="Calibri" panose="020F0502020204030204" pitchFamily="34" charset="0"/>
                <a:ea typeface="宋体" panose="02010600030101010101" pitchFamily="2" charset="-122"/>
              </a:rPr>
              <a:t>=1200==&amp;type==&amp;counts=0==&amp;</a:t>
            </a:r>
            <a:r>
              <a:rPr lang="en-US" altLang="zh-CN" sz="1800" kern="100" dirty="0" err="1">
                <a:effectLst/>
                <a:latin typeface="Calibri" panose="020F0502020204030204" pitchFamily="34" charset="0"/>
                <a:ea typeface="宋体" panose="02010600030101010101" pitchFamily="2" charset="-122"/>
              </a:rPr>
              <a:t>feeamts</a:t>
            </a:r>
            <a:r>
              <a:rPr lang="en-US" altLang="zh-CN" sz="1800" kern="100" dirty="0">
                <a:effectLst/>
                <a:latin typeface="Calibri" panose="020F0502020204030204" pitchFamily="34" charset="0"/>
                <a:ea typeface="宋体" panose="02010600030101010101" pitchFamily="2" charset="-122"/>
              </a:rPr>
              <a:t>=1200.00==&amp;unpaid=5.00==&amp;</a:t>
            </a:r>
            <a:r>
              <a:rPr lang="en-US" altLang="zh-CN" sz="1800" kern="100" dirty="0" err="1">
                <a:effectLst/>
                <a:latin typeface="Calibri" panose="020F0502020204030204" pitchFamily="34" charset="0"/>
                <a:ea typeface="宋体" panose="02010600030101010101" pitchFamily="2" charset="-122"/>
              </a:rPr>
              <a:t>feeyear</a:t>
            </a:r>
            <a:r>
              <a:rPr lang="en-US" altLang="zh-CN" sz="1800" kern="100" dirty="0">
                <a:effectLst/>
                <a:latin typeface="Calibri" panose="020F0502020204030204" pitchFamily="34" charset="0"/>
                <a:ea typeface="宋体" panose="02010600030101010101" pitchFamily="2" charset="-122"/>
              </a:rPr>
              <a:t>==202409,202409==&amp;</a:t>
            </a:r>
            <a:r>
              <a:rPr lang="en-US" altLang="zh-CN" sz="1800" kern="100" dirty="0" err="1">
                <a:effectLst/>
                <a:latin typeface="Calibri" panose="020F0502020204030204" pitchFamily="34" charset="0"/>
                <a:ea typeface="宋体" panose="02010600030101010101" pitchFamily="2" charset="-122"/>
              </a:rPr>
              <a:t>feesItemordall</a:t>
            </a:r>
            <a:r>
              <a:rPr lang="en-US" altLang="zh-CN" sz="1800" kern="100" dirty="0">
                <a:effectLst/>
                <a:latin typeface="Calibri" panose="020F0502020204030204" pitchFamily="34" charset="0"/>
                <a:ea typeface="宋体" panose="02010600030101010101" pitchFamily="2" charset="-122"/>
              </a:rPr>
              <a:t>==1707,1708&amp;userid=202200201095&amp;sign==z1d804059a9c87054596c4e182671288==</a:t>
            </a:r>
            <a:r>
              <a:rPr lang="zh-CN" altLang="en-US" sz="1800" kern="100" dirty="0">
                <a:effectLst/>
                <a:latin typeface="Calibri" panose="020F0502020204030204" pitchFamily="34" charset="0"/>
                <a:ea typeface="宋体" panose="02010600030101010101" pitchFamily="2" charset="-122"/>
              </a:rPr>
              <a:t>放行这个请求</a:t>
            </a:r>
            <a:endParaRPr lang="zh-CN" altLang="zh-CN" sz="1800" kern="100" dirty="0">
              <a:effectLst/>
              <a:latin typeface="Calibri" panose="020F0502020204030204" pitchFamily="34" charset="0"/>
              <a:ea typeface="宋体" panose="02010600030101010101" pitchFamily="2" charset="-122"/>
            </a:endParaRPr>
          </a:p>
          <a:p>
            <a:endParaRPr lang="zh-CN" altLang="en-US" dirty="0"/>
          </a:p>
        </p:txBody>
      </p:sp>
      <p:sp>
        <p:nvSpPr>
          <p:cNvPr id="16" name="文本框 15">
            <a:extLst>
              <a:ext uri="{FF2B5EF4-FFF2-40B4-BE49-F238E27FC236}">
                <a16:creationId xmlns:a16="http://schemas.microsoft.com/office/drawing/2014/main" id="{6EE23622-50A6-1A0E-B905-53603B482D2C}"/>
              </a:ext>
            </a:extLst>
          </p:cNvPr>
          <p:cNvSpPr txBox="1"/>
          <p:nvPr/>
        </p:nvSpPr>
        <p:spPr>
          <a:xfrm>
            <a:off x="9271819" y="4870436"/>
            <a:ext cx="1589954" cy="646331"/>
          </a:xfrm>
          <a:prstGeom prst="rect">
            <a:avLst/>
          </a:prstGeom>
          <a:noFill/>
        </p:spPr>
        <p:txBody>
          <a:bodyPr wrap="square" rtlCol="0">
            <a:spAutoFit/>
          </a:bodyPr>
          <a:lstStyle/>
          <a:p>
            <a:r>
              <a:rPr lang="zh-CN" altLang="en-US" dirty="0"/>
              <a:t>我能成功少交学费吗</a:t>
            </a:r>
          </a:p>
        </p:txBody>
      </p:sp>
      <p:pic>
        <p:nvPicPr>
          <p:cNvPr id="18" name="图形 17" descr="实心填充的恶魔表情 纯色填充">
            <a:extLst>
              <a:ext uri="{FF2B5EF4-FFF2-40B4-BE49-F238E27FC236}">
                <a16:creationId xmlns:a16="http://schemas.microsoft.com/office/drawing/2014/main" id="{1F2A9464-6494-BED9-8D8D-0AAB6C386F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9596" y="5613340"/>
            <a:ext cx="914400" cy="914400"/>
          </a:xfrm>
          <a:prstGeom prst="rect">
            <a:avLst/>
          </a:prstGeom>
        </p:spPr>
      </p:pic>
    </p:spTree>
    <p:extLst>
      <p:ext uri="{BB962C8B-B14F-4D97-AF65-F5344CB8AC3E}">
        <p14:creationId xmlns:p14="http://schemas.microsoft.com/office/powerpoint/2010/main" val="480911406"/>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rLst="">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45"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rLst="">
                                      <p:cBhvr>
                                        <p:cTn id="13" dur="2000"/>
                                        <p:tgtEl>
                                          <p:spTgt spid="14"/>
                                        </p:tgtEl>
                                      </p:cBhvr>
                                    </p:animEffect>
                                    <p:anim calcmode="lin" valueType="num">
                                      <p:cBhvr>
                                        <p:cTn id="14" dur="2000" fill="hold"/>
                                        <p:tgtEl>
                                          <p:spTgt spid="14"/>
                                        </p:tgtEl>
                                        <p:attrNameLst>
                                          <p:attrName>ppt_w</p:attrName>
                                        </p:attrNameLst>
                                      </p:cBhvr>
                                      <p:tavLst>
                                        <p:tav tm="0" fmla="#ppt_w*sin(2.5*pi*$)">
                                          <p:val>
                                            <p:fltVal val="0"/>
                                          </p:val>
                                        </p:tav>
                                        <p:tav tm="100000">
                                          <p:val>
                                            <p:fltVal val="1"/>
                                          </p:val>
                                        </p:tav>
                                      </p:tavLst>
                                    </p:anim>
                                    <p:anim calcmode="lin" valueType="num">
                                      <p:cBhvr>
                                        <p:cTn id="15" dur="20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0CABD-AF07-EECB-FCB1-B936E11023DF}"/>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A137E94-07E6-D506-5032-D75B14C22754}"/>
              </a:ext>
            </a:extLst>
          </p:cNvPr>
          <p:cNvPicPr>
            <a:picLocks noChangeAspect="1"/>
          </p:cNvPicPr>
          <p:nvPr/>
        </p:nvPicPr>
        <p:blipFill>
          <a:blip r:embed="rId2"/>
          <a:srcRect l="10992" t="-1" r="14504" b="-4428"/>
          <a:stretch>
            <a:fillRect/>
          </a:stretch>
        </p:blipFill>
        <p:spPr>
          <a:xfrm>
            <a:off x="122830" y="150126"/>
            <a:ext cx="832513" cy="777922"/>
          </a:xfrm>
          <a:prstGeom prst="rect">
            <a:avLst/>
          </a:prstGeom>
        </p:spPr>
      </p:pic>
      <p:sp>
        <p:nvSpPr>
          <p:cNvPr id="4" name="矩形 3">
            <a:extLst>
              <a:ext uri="{FF2B5EF4-FFF2-40B4-BE49-F238E27FC236}">
                <a16:creationId xmlns:a16="http://schemas.microsoft.com/office/drawing/2014/main" id="{67718F2A-6CC8-77BA-3506-AE5E11BA534B}"/>
              </a:ext>
            </a:extLst>
          </p:cNvPr>
          <p:cNvSpPr/>
          <p:nvPr/>
        </p:nvSpPr>
        <p:spPr>
          <a:xfrm>
            <a:off x="166805" y="246699"/>
            <a:ext cx="744562" cy="584775"/>
          </a:xfrm>
          <a:prstGeom prst="rect">
            <a:avLst/>
          </a:prstGeom>
        </p:spPr>
        <p:txBody>
          <a:bodyPr wrap="square">
            <a:spAutoFit/>
          </a:bodyPr>
          <a:lstStyle/>
          <a:p>
            <a:pPr algn="ctr"/>
            <a:r>
              <a:rPr lang="en-US" altLang="zh-CN" sz="3200" b="1">
                <a:solidFill>
                  <a:srgbClr val="61D4EA"/>
                </a:solidFill>
                <a:latin typeface="仓耳青禾体-谷力 W05" panose="02020400000000000000" pitchFamily="18" charset="-122"/>
                <a:ea typeface="仓耳青禾体-谷力 W05" panose="02020400000000000000" pitchFamily="18" charset="-122"/>
              </a:rPr>
              <a:t>01</a:t>
            </a:r>
            <a:endParaRPr lang="zh-CN" altLang="en-US" sz="3200"/>
          </a:p>
        </p:txBody>
      </p:sp>
      <p:pic>
        <p:nvPicPr>
          <p:cNvPr id="2" name="图片 1">
            <a:extLst>
              <a:ext uri="{FF2B5EF4-FFF2-40B4-BE49-F238E27FC236}">
                <a16:creationId xmlns:a16="http://schemas.microsoft.com/office/drawing/2014/main" id="{8467913C-19B4-963F-4EEE-1320770BCF35}"/>
              </a:ext>
            </a:extLst>
          </p:cNvPr>
          <p:cNvPicPr>
            <a:picLocks noChangeAspect="1"/>
          </p:cNvPicPr>
          <p:nvPr/>
        </p:nvPicPr>
        <p:blipFill>
          <a:blip r:embed="rId3"/>
          <a:stretch>
            <a:fillRect/>
          </a:stretch>
        </p:blipFill>
        <p:spPr>
          <a:xfrm>
            <a:off x="849646" y="-98322"/>
            <a:ext cx="10492708" cy="7996489"/>
          </a:xfrm>
          <a:prstGeom prst="rect">
            <a:avLst/>
          </a:prstGeom>
        </p:spPr>
      </p:pic>
      <p:sp>
        <p:nvSpPr>
          <p:cNvPr id="5" name="矩形 4">
            <a:extLst>
              <a:ext uri="{FF2B5EF4-FFF2-40B4-BE49-F238E27FC236}">
                <a16:creationId xmlns:a16="http://schemas.microsoft.com/office/drawing/2014/main" id="{1BCADB7B-09D7-4992-8A9D-1E9DAE20D28E}"/>
              </a:ext>
            </a:extLst>
          </p:cNvPr>
          <p:cNvSpPr/>
          <p:nvPr/>
        </p:nvSpPr>
        <p:spPr>
          <a:xfrm>
            <a:off x="999319" y="246698"/>
            <a:ext cx="5224060" cy="584775"/>
          </a:xfrm>
          <a:prstGeom prst="rect">
            <a:avLst/>
          </a:prstGeom>
        </p:spPr>
        <p:txBody>
          <a:bodyPr wrap="square">
            <a:spAutoFit/>
          </a:bodyPr>
          <a:lstStyle/>
          <a:p>
            <a:r>
              <a:rPr lang="en-US" altLang="zh-CN" sz="3200" b="1" dirty="0">
                <a:solidFill>
                  <a:srgbClr val="61D4EA"/>
                </a:solidFill>
                <a:latin typeface="仓耳青禾体-谷力 W05" panose="02020400000000000000" pitchFamily="18" charset="-122"/>
                <a:ea typeface="仓耳青禾体-谷力 W05" panose="02020400000000000000" pitchFamily="18" charset="-122"/>
              </a:rPr>
              <a:t>Burp Suite</a:t>
            </a:r>
            <a:endParaRPr lang="zh-CN" altLang="en-US" sz="3200" dirty="0"/>
          </a:p>
        </p:txBody>
      </p:sp>
      <p:sp>
        <p:nvSpPr>
          <p:cNvPr id="15" name="文本框 14">
            <a:extLst>
              <a:ext uri="{FF2B5EF4-FFF2-40B4-BE49-F238E27FC236}">
                <a16:creationId xmlns:a16="http://schemas.microsoft.com/office/drawing/2014/main" id="{67611DBC-DFEF-74B4-47DB-50BC19EB5E90}"/>
              </a:ext>
            </a:extLst>
          </p:cNvPr>
          <p:cNvSpPr txBox="1"/>
          <p:nvPr/>
        </p:nvSpPr>
        <p:spPr>
          <a:xfrm>
            <a:off x="4344072" y="729179"/>
            <a:ext cx="5981584" cy="1200329"/>
          </a:xfrm>
          <a:prstGeom prst="rect">
            <a:avLst/>
          </a:prstGeom>
          <a:noFill/>
        </p:spPr>
        <p:txBody>
          <a:bodyPr wrap="square" rtlCol="0">
            <a:spAutoFit/>
          </a:bodyPr>
          <a:lstStyle/>
          <a:p>
            <a:pPr marL="457200" indent="266700" algn="just"/>
            <a:r>
              <a:rPr lang="zh-CN" altLang="zh-CN" sz="1800" kern="100" dirty="0">
                <a:effectLst/>
                <a:latin typeface="Calibri" panose="020F0502020204030204" pitchFamily="34" charset="0"/>
                <a:ea typeface="黑体" panose="02010609060101010101" pitchFamily="49" charset="-122"/>
              </a:rPr>
              <a:t>可以看到学校的付款系统还是比较完善的</a:t>
            </a:r>
            <a:endParaRPr lang="zh-CN" altLang="zh-CN" sz="1800" kern="100" dirty="0">
              <a:effectLst/>
              <a:latin typeface="Calibri" panose="020F0502020204030204" pitchFamily="34" charset="0"/>
              <a:ea typeface="宋体" panose="02010600030101010101" pitchFamily="2" charset="-122"/>
            </a:endParaRPr>
          </a:p>
          <a:p>
            <a:pPr marL="457200" indent="266700" algn="just"/>
            <a:r>
              <a:rPr lang="zh-CN" altLang="zh-CN" sz="1800" kern="100" dirty="0">
                <a:effectLst/>
                <a:latin typeface="Calibri" panose="020F0502020204030204" pitchFamily="34" charset="0"/>
                <a:ea typeface="黑体" panose="02010609060101010101" pitchFamily="49" charset="-122"/>
              </a:rPr>
              <a:t>支付数据发生变动会拒绝我们访问</a:t>
            </a:r>
            <a:endParaRPr lang="zh-CN" altLang="zh-CN" sz="1800" kern="100" dirty="0">
              <a:effectLst/>
              <a:latin typeface="Calibri" panose="020F0502020204030204" pitchFamily="34" charset="0"/>
              <a:ea typeface="宋体" panose="02010600030101010101" pitchFamily="2" charset="-122"/>
            </a:endParaRPr>
          </a:p>
          <a:p>
            <a:pPr marL="457200" indent="266700" algn="just"/>
            <a:r>
              <a:rPr lang="zh-CN" altLang="zh-CN" sz="1800" kern="100" dirty="0">
                <a:effectLst/>
                <a:latin typeface="Calibri" panose="020F0502020204030204" pitchFamily="34" charset="0"/>
                <a:ea typeface="黑体" panose="02010609060101010101" pitchFamily="49" charset="-122"/>
              </a:rPr>
              <a:t>想要少交学费的愿望失败了</a:t>
            </a:r>
            <a:r>
              <a:rPr lang="en-US" altLang="zh-CN" sz="1800" kern="100" dirty="0">
                <a:effectLst/>
                <a:latin typeface="Times" panose="02020603050405020304" pitchFamily="18" charset="0"/>
                <a:ea typeface="黑体" panose="02010609060101010101" pitchFamily="49" charset="-122"/>
                <a:cs typeface="Calibri" panose="020F0502020204030204" pitchFamily="34" charset="0"/>
              </a:rPr>
              <a:t>……</a:t>
            </a:r>
            <a:endParaRPr lang="zh-CN" altLang="zh-CN" sz="1800" kern="100" dirty="0">
              <a:effectLst/>
              <a:latin typeface="Calibri" panose="020F0502020204030204" pitchFamily="34" charset="0"/>
              <a:ea typeface="宋体" panose="02010600030101010101" pitchFamily="2" charset="-122"/>
            </a:endParaRPr>
          </a:p>
          <a:p>
            <a:endParaRPr lang="zh-CN" altLang="en-US" dirty="0"/>
          </a:p>
        </p:txBody>
      </p:sp>
      <p:sp>
        <p:nvSpPr>
          <p:cNvPr id="17" name="文本框 16">
            <a:extLst>
              <a:ext uri="{FF2B5EF4-FFF2-40B4-BE49-F238E27FC236}">
                <a16:creationId xmlns:a16="http://schemas.microsoft.com/office/drawing/2014/main" id="{A966FE1B-88A0-59BE-BA34-57E1819F4603}"/>
              </a:ext>
            </a:extLst>
          </p:cNvPr>
          <p:cNvSpPr txBox="1"/>
          <p:nvPr/>
        </p:nvSpPr>
        <p:spPr>
          <a:xfrm>
            <a:off x="1671484" y="5515896"/>
            <a:ext cx="5732206" cy="369332"/>
          </a:xfrm>
          <a:prstGeom prst="rect">
            <a:avLst/>
          </a:prstGeom>
          <a:noFill/>
        </p:spPr>
        <p:txBody>
          <a:bodyPr wrap="square" rtlCol="0">
            <a:spAutoFit/>
          </a:bodyPr>
          <a:lstStyle/>
          <a:p>
            <a:r>
              <a:rPr lang="zh-CN" altLang="en-US" dirty="0"/>
              <a:t>也是为保护学校财产贡献了一份自己的力量</a:t>
            </a:r>
          </a:p>
        </p:txBody>
      </p:sp>
      <p:pic>
        <p:nvPicPr>
          <p:cNvPr id="20" name="图形 19" descr="悲伤的脸轮廓 纯色填充">
            <a:extLst>
              <a:ext uri="{FF2B5EF4-FFF2-40B4-BE49-F238E27FC236}">
                <a16:creationId xmlns:a16="http://schemas.microsoft.com/office/drawing/2014/main" id="{271C028E-3BE1-C9C2-1879-AFC5FCF0A1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3781" y="4865429"/>
            <a:ext cx="914400" cy="914400"/>
          </a:xfrm>
          <a:prstGeom prst="rect">
            <a:avLst/>
          </a:prstGeom>
        </p:spPr>
      </p:pic>
    </p:spTree>
    <p:extLst>
      <p:ext uri="{BB962C8B-B14F-4D97-AF65-F5344CB8AC3E}">
        <p14:creationId xmlns:p14="http://schemas.microsoft.com/office/powerpoint/2010/main" val="3207472027"/>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515971" y="2019868"/>
            <a:ext cx="6730621" cy="15923"/>
            <a:chOff x="5515971" y="2019868"/>
            <a:chExt cx="6730621" cy="15923"/>
          </a:xfrm>
        </p:grpSpPr>
        <p:cxnSp>
          <p:nvCxnSpPr>
            <p:cNvPr id="4" name="直接连接符 3"/>
            <p:cNvCxnSpPr/>
            <p:nvPr/>
          </p:nvCxnSpPr>
          <p:spPr>
            <a:xfrm>
              <a:off x="5622879" y="2019868"/>
              <a:ext cx="6623713" cy="0"/>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515971" y="2035791"/>
              <a:ext cx="2686334" cy="0"/>
            </a:xfrm>
            <a:prstGeom prst="line">
              <a:avLst/>
            </a:prstGeom>
            <a:ln w="76200">
              <a:solidFill>
                <a:srgbClr val="61D4EA"/>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175145" y="4810837"/>
            <a:ext cx="8639032" cy="22745"/>
            <a:chOff x="-175145" y="4810837"/>
            <a:chExt cx="8639032" cy="22745"/>
          </a:xfrm>
        </p:grpSpPr>
        <p:cxnSp>
          <p:nvCxnSpPr>
            <p:cNvPr id="8" name="直接连接符 7"/>
            <p:cNvCxnSpPr/>
            <p:nvPr/>
          </p:nvCxnSpPr>
          <p:spPr>
            <a:xfrm>
              <a:off x="-175145" y="4833582"/>
              <a:ext cx="6623713" cy="0"/>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777553" y="4810837"/>
              <a:ext cx="2686334" cy="0"/>
            </a:xfrm>
            <a:prstGeom prst="line">
              <a:avLst/>
            </a:prstGeom>
            <a:ln w="76200">
              <a:solidFill>
                <a:srgbClr val="61D4EA"/>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1040580" y="2711412"/>
            <a:ext cx="2096131" cy="1446550"/>
          </a:xfrm>
          <a:prstGeom prst="rect">
            <a:avLst/>
          </a:prstGeom>
        </p:spPr>
        <p:txBody>
          <a:bodyPr wrap="square">
            <a:spAutoFit/>
          </a:bodyPr>
          <a:lstStyle/>
          <a:p>
            <a:pPr algn="ctr"/>
            <a:r>
              <a:rPr lang="en-US" altLang="zh-CN" sz="8800" b="1">
                <a:solidFill>
                  <a:srgbClr val="61D4EA"/>
                </a:solidFill>
                <a:latin typeface="仓耳青禾体-谷力 W05" panose="02020400000000000000" pitchFamily="18" charset="-122"/>
                <a:ea typeface="仓耳青禾体-谷力 W05" panose="02020400000000000000" pitchFamily="18" charset="-122"/>
              </a:rPr>
              <a:t>02/</a:t>
            </a:r>
            <a:endParaRPr lang="zh-CN" altLang="en-US" sz="8800" b="1">
              <a:solidFill>
                <a:srgbClr val="61D4EA"/>
              </a:solidFill>
              <a:latin typeface="仓耳青禾体-谷力 W05" panose="02020400000000000000" pitchFamily="18" charset="-122"/>
              <a:ea typeface="仓耳青禾体-谷力 W05" panose="02020400000000000000" pitchFamily="18" charset="-122"/>
            </a:endParaRPr>
          </a:p>
        </p:txBody>
      </p:sp>
      <p:sp>
        <p:nvSpPr>
          <p:cNvPr id="11" name="矩形 10"/>
          <p:cNvSpPr/>
          <p:nvPr/>
        </p:nvSpPr>
        <p:spPr>
          <a:xfrm>
            <a:off x="3568044" y="2503650"/>
            <a:ext cx="7270907" cy="769441"/>
          </a:xfrm>
          <a:prstGeom prst="rect">
            <a:avLst/>
          </a:prstGeom>
        </p:spPr>
        <p:txBody>
          <a:bodyPr wrap="square">
            <a:spAutoFit/>
          </a:bodyPr>
          <a:lstStyle/>
          <a:p>
            <a:pPr algn="ctr"/>
            <a:r>
              <a:rPr lang="zh-CN" altLang="en-US" sz="4400" b="1" dirty="0">
                <a:solidFill>
                  <a:srgbClr val="61D4EA"/>
                </a:solidFill>
                <a:latin typeface="仓耳青禾体-谷力 W05" panose="02020400000000000000" pitchFamily="18" charset="-122"/>
                <a:ea typeface="仓耳青禾体-谷力 W05" panose="02020400000000000000" pitchFamily="18" charset="-122"/>
              </a:rPr>
              <a:t>有趣网络案例分享</a:t>
            </a:r>
          </a:p>
        </p:txBody>
      </p:sp>
      <p:sp>
        <p:nvSpPr>
          <p:cNvPr id="12" name="矩形 11"/>
          <p:cNvSpPr/>
          <p:nvPr/>
        </p:nvSpPr>
        <p:spPr>
          <a:xfrm>
            <a:off x="3568044" y="3405315"/>
            <a:ext cx="8332804" cy="475195"/>
          </a:xfrm>
          <a:prstGeom prst="rect">
            <a:avLst/>
          </a:prstGeom>
        </p:spPr>
        <p:txBody>
          <a:bodyPr wrap="square">
            <a:spAutoFit/>
          </a:bodyPr>
          <a:lstStyle/>
          <a:p>
            <a:pPr>
              <a:lnSpc>
                <a:spcPct val="250000"/>
              </a:lnSpc>
            </a:pPr>
            <a:r>
              <a:rPr lang="zh-CN" altLang="en-US" sz="1200" dirty="0">
                <a:solidFill>
                  <a:srgbClr val="61D4EA"/>
                </a:solidFill>
                <a:latin typeface="仓耳青禾体-谷力 W05" panose="02020400000000000000" pitchFamily="18" charset="-122"/>
                <a:ea typeface="仓耳青禾体-谷力 W05" panose="02020400000000000000" pitchFamily="18" charset="-122"/>
              </a:rPr>
              <a:t>网上查询得到，具体真伪不知</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rLst="">
                                      <p:cBhvr>
                                        <p:cTn id="10" dur="1000"/>
                                        <p:tgtEl>
                                          <p:spTgt spid="13"/>
                                        </p:tgtEl>
                                      </p:cBhvr>
                                    </p:animEffect>
                                  </p:childTnLst>
                                </p:cTn>
                              </p:par>
                              <p:par>
                                <p:cTn id="11" presetID="3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90"/>
                                          </p:val>
                                        </p:tav>
                                        <p:tav tm="100000">
                                          <p:val>
                                            <p:fltVal val="0"/>
                                          </p:val>
                                        </p:tav>
                                      </p:tavLst>
                                    </p:anim>
                                    <p:animEffect transition="in" filter="fade" prLst="">
                                      <p:cBhvr>
                                        <p:cTn id="16" dur="1000"/>
                                        <p:tgtEl>
                                          <p:spTgt spid="1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rLst="">
                                      <p:cBhvr>
                                        <p:cTn id="22" dur="1000"/>
                                        <p:tgtEl>
                                          <p:spTgt spid="10"/>
                                        </p:tgtEl>
                                      </p:cBhvr>
                                    </p:animEffect>
                                  </p:childTnLst>
                                </p:cTn>
                              </p:par>
                              <p:par>
                                <p:cTn id="23" presetID="31" presetClass="entr"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1000" fill="hold"/>
                                        <p:tgtEl>
                                          <p:spTgt spid="11"/>
                                        </p:tgtEl>
                                        <p:attrNameLst>
                                          <p:attrName>ppt_w</p:attrName>
                                        </p:attrNameLst>
                                      </p:cBhvr>
                                      <p:tavLst>
                                        <p:tav tm="0">
                                          <p:val>
                                            <p:fltVal val="0"/>
                                          </p:val>
                                        </p:tav>
                                        <p:tav tm="100000">
                                          <p:val>
                                            <p:strVal val="#ppt_w"/>
                                          </p:val>
                                        </p:tav>
                                      </p:tavLst>
                                    </p:anim>
                                    <p:anim calcmode="lin" valueType="num">
                                      <p:cBhvr>
                                        <p:cTn id="26" dur="1000" fill="hold"/>
                                        <p:tgtEl>
                                          <p:spTgt spid="11"/>
                                        </p:tgtEl>
                                        <p:attrNameLst>
                                          <p:attrName>ppt_h</p:attrName>
                                        </p:attrNameLst>
                                      </p:cBhvr>
                                      <p:tavLst>
                                        <p:tav tm="0">
                                          <p:val>
                                            <p:fltVal val="0"/>
                                          </p:val>
                                        </p:tav>
                                        <p:tav tm="100000">
                                          <p:val>
                                            <p:strVal val="#ppt_h"/>
                                          </p:val>
                                        </p:tav>
                                      </p:tavLst>
                                    </p:anim>
                                    <p:anim calcmode="lin" valueType="num">
                                      <p:cBhvr>
                                        <p:cTn id="27" dur="1000" fill="hold"/>
                                        <p:tgtEl>
                                          <p:spTgt spid="11"/>
                                        </p:tgtEl>
                                        <p:attrNameLst>
                                          <p:attrName>style.rotation</p:attrName>
                                        </p:attrNameLst>
                                      </p:cBhvr>
                                      <p:tavLst>
                                        <p:tav tm="0">
                                          <p:val>
                                            <p:fltVal val="90"/>
                                          </p:val>
                                        </p:tav>
                                        <p:tav tm="100000">
                                          <p:val>
                                            <p:fltVal val="0"/>
                                          </p:val>
                                        </p:tav>
                                      </p:tavLst>
                                    </p:anim>
                                    <p:animEffect transition="in" filter="fade" prLst="">
                                      <p:cBhvr>
                                        <p:cTn id="28" dur="1000"/>
                                        <p:tgtEl>
                                          <p:spTgt spid="11"/>
                                        </p:tgtEl>
                                      </p:cBhvr>
                                    </p:animEffect>
                                  </p:childTnLst>
                                </p:cTn>
                              </p:par>
                              <p:par>
                                <p:cTn id="29" presetID="31" presetClass="entr" presetSubtype="0" fill="hold" grpId="2"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rLst="">
                                      <p:cBhvr>
                                        <p:cTn id="3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1"/>
      <p:bldP spid="12" grpId="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网&#10;&#10;描述已自动生成"/>
          <p:cNvPicPr>
            <a:picLocks noChangeAspect="1"/>
          </p:cNvPicPr>
          <p:nvPr/>
        </p:nvPicPr>
        <p:blipFill>
          <a:blip r:embed="rId2"/>
          <a:srcRect r="53097"/>
          <a:stretch>
            <a:fillRect/>
          </a:stretch>
        </p:blipFill>
        <p:spPr>
          <a:xfrm>
            <a:off x="-1" y="-21033"/>
            <a:ext cx="6453855" cy="6879033"/>
          </a:xfrm>
          <a:prstGeom prst="rect">
            <a:avLst/>
          </a:prstGeom>
        </p:spPr>
      </p:pic>
      <p:pic>
        <p:nvPicPr>
          <p:cNvPr id="3" name="图片 2"/>
          <p:cNvPicPr>
            <a:picLocks noChangeAspect="1"/>
          </p:cNvPicPr>
          <p:nvPr/>
        </p:nvPicPr>
        <p:blipFill>
          <a:blip r:embed="rId3"/>
          <a:srcRect l="10992" t="-1" r="14504" b="-4428"/>
          <a:stretch>
            <a:fillRect/>
          </a:stretch>
        </p:blipFill>
        <p:spPr>
          <a:xfrm>
            <a:off x="122830" y="150126"/>
            <a:ext cx="832513" cy="777922"/>
          </a:xfrm>
          <a:prstGeom prst="rect">
            <a:avLst/>
          </a:prstGeom>
        </p:spPr>
      </p:pic>
      <p:sp>
        <p:nvSpPr>
          <p:cNvPr id="4" name="矩形 3"/>
          <p:cNvSpPr/>
          <p:nvPr/>
        </p:nvSpPr>
        <p:spPr>
          <a:xfrm>
            <a:off x="166805" y="246699"/>
            <a:ext cx="744562" cy="584775"/>
          </a:xfrm>
          <a:prstGeom prst="rect">
            <a:avLst/>
          </a:prstGeom>
        </p:spPr>
        <p:txBody>
          <a:bodyPr wrap="square">
            <a:spAutoFit/>
          </a:bodyPr>
          <a:lstStyle/>
          <a:p>
            <a:pPr algn="ctr"/>
            <a:r>
              <a:rPr lang="en-US" altLang="zh-CN" sz="3200" b="1">
                <a:solidFill>
                  <a:srgbClr val="61D4EA"/>
                </a:solidFill>
                <a:latin typeface="仓耳青禾体-谷力 W05" panose="02020400000000000000" pitchFamily="18" charset="-122"/>
                <a:ea typeface="仓耳青禾体-谷力 W05" panose="02020400000000000000" pitchFamily="18" charset="-122"/>
              </a:rPr>
              <a:t>02</a:t>
            </a:r>
            <a:endParaRPr lang="zh-CN" altLang="en-US" sz="3200"/>
          </a:p>
        </p:txBody>
      </p:sp>
      <p:sp>
        <p:nvSpPr>
          <p:cNvPr id="5" name="矩形 4"/>
          <p:cNvSpPr/>
          <p:nvPr/>
        </p:nvSpPr>
        <p:spPr>
          <a:xfrm>
            <a:off x="999319" y="246698"/>
            <a:ext cx="5224060" cy="584775"/>
          </a:xfrm>
          <a:prstGeom prst="rect">
            <a:avLst/>
          </a:prstGeom>
        </p:spPr>
        <p:txBody>
          <a:bodyPr wrap="square">
            <a:spAutoFit/>
          </a:bodyPr>
          <a:lstStyle/>
          <a:p>
            <a:pPr algn="ctr"/>
            <a:r>
              <a:rPr lang="zh-CN" altLang="en-US" sz="3200" b="1" dirty="0">
                <a:solidFill>
                  <a:srgbClr val="61D4EA"/>
                </a:solidFill>
                <a:latin typeface="仓耳青禾体-谷力 W05" panose="02020400000000000000" pitchFamily="18" charset="-122"/>
                <a:ea typeface="仓耳青禾体-谷力 W05" panose="02020400000000000000" pitchFamily="18" charset="-122"/>
              </a:rPr>
              <a:t>有趣网络案例分享</a:t>
            </a:r>
          </a:p>
        </p:txBody>
      </p:sp>
      <p:sp>
        <p:nvSpPr>
          <p:cNvPr id="9" name="椭圆 8"/>
          <p:cNvSpPr/>
          <p:nvPr/>
        </p:nvSpPr>
        <p:spPr>
          <a:xfrm>
            <a:off x="6607035" y="1472962"/>
            <a:ext cx="245660" cy="245660"/>
          </a:xfrm>
          <a:prstGeom prst="ellipse">
            <a:avLst/>
          </a:prstGeom>
          <a:solidFill>
            <a:srgbClr val="61D4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156001" y="1349091"/>
            <a:ext cx="2236890" cy="369332"/>
          </a:xfrm>
          <a:prstGeom prst="rect">
            <a:avLst/>
          </a:prstGeom>
        </p:spPr>
        <p:txBody>
          <a:bodyPr wrap="square">
            <a:spAutoFit/>
          </a:bodyPr>
          <a:lstStyle/>
          <a:p>
            <a:r>
              <a:rPr lang="zh-CN" altLang="en-US" b="1" dirty="0">
                <a:solidFill>
                  <a:srgbClr val="61D4EA"/>
                </a:solidFill>
                <a:latin typeface="仓耳青禾体-谷力 W05" panose="02020400000000000000" pitchFamily="18" charset="-122"/>
                <a:ea typeface="仓耳青禾体-谷力 W05" panose="02020400000000000000" pitchFamily="18" charset="-122"/>
              </a:rPr>
              <a:t>案例</a:t>
            </a:r>
          </a:p>
        </p:txBody>
      </p:sp>
      <p:sp>
        <p:nvSpPr>
          <p:cNvPr id="11" name="矩形 10"/>
          <p:cNvSpPr/>
          <p:nvPr/>
        </p:nvSpPr>
        <p:spPr>
          <a:xfrm>
            <a:off x="7156001" y="1782326"/>
            <a:ext cx="4540131" cy="890693"/>
          </a:xfrm>
          <a:prstGeom prst="rect">
            <a:avLst/>
          </a:prstGeom>
        </p:spPr>
        <p:txBody>
          <a:bodyPr wrap="square">
            <a:spAutoFit/>
          </a:bodyPr>
          <a:lstStyle/>
          <a:p>
            <a:pPr>
              <a:lnSpc>
                <a:spcPct val="150000"/>
              </a:lnSpc>
            </a:pPr>
            <a:r>
              <a:rPr lang="en-US" altLang="zh-CN" sz="1200" dirty="0">
                <a:solidFill>
                  <a:srgbClr val="61D4EA"/>
                </a:solidFill>
                <a:latin typeface="仓耳青禾体-谷力 W05" panose="02020400000000000000" pitchFamily="18" charset="-122"/>
                <a:ea typeface="仓耳青禾体-谷力 W05" panose="02020400000000000000" pitchFamily="18" charset="-122"/>
              </a:rPr>
              <a:t>2019</a:t>
            </a:r>
            <a:r>
              <a:rPr lang="zh-CN" altLang="en-US" sz="1200" dirty="0">
                <a:solidFill>
                  <a:srgbClr val="61D4EA"/>
                </a:solidFill>
                <a:latin typeface="仓耳青禾体-谷力 W05" panose="02020400000000000000" pitchFamily="18" charset="-122"/>
                <a:ea typeface="仓耳青禾体-谷力 W05" panose="02020400000000000000" pitchFamily="18" charset="-122"/>
              </a:rPr>
              <a:t>年</a:t>
            </a:r>
            <a:r>
              <a:rPr lang="en-US" altLang="zh-CN" sz="1200" dirty="0">
                <a:solidFill>
                  <a:srgbClr val="61D4EA"/>
                </a:solidFill>
                <a:latin typeface="仓耳青禾体-谷力 W05" panose="02020400000000000000" pitchFamily="18" charset="-122"/>
                <a:ea typeface="仓耳青禾体-谷力 W05" panose="02020400000000000000" pitchFamily="18" charset="-122"/>
              </a:rPr>
              <a:t>1</a:t>
            </a:r>
            <a:r>
              <a:rPr lang="zh-CN" altLang="en-US" sz="1200" dirty="0">
                <a:solidFill>
                  <a:srgbClr val="61D4EA"/>
                </a:solidFill>
                <a:latin typeface="仓耳青禾体-谷力 W05" panose="02020400000000000000" pitchFamily="18" charset="-122"/>
                <a:ea typeface="仓耳青禾体-谷力 W05" panose="02020400000000000000" pitchFamily="18" charset="-122"/>
              </a:rPr>
              <a:t>月</a:t>
            </a:r>
            <a:r>
              <a:rPr lang="en-US" altLang="zh-CN" sz="1200" dirty="0">
                <a:solidFill>
                  <a:srgbClr val="61D4EA"/>
                </a:solidFill>
                <a:latin typeface="仓耳青禾体-谷力 W05" panose="02020400000000000000" pitchFamily="18" charset="-122"/>
                <a:ea typeface="仓耳青禾体-谷力 W05" panose="02020400000000000000" pitchFamily="18" charset="-122"/>
              </a:rPr>
              <a:t>20</a:t>
            </a:r>
            <a:r>
              <a:rPr lang="zh-CN" altLang="en-US" sz="1200" dirty="0">
                <a:solidFill>
                  <a:srgbClr val="61D4EA"/>
                </a:solidFill>
                <a:latin typeface="仓耳青禾体-谷力 W05" panose="02020400000000000000" pitchFamily="18" charset="-122"/>
                <a:ea typeface="仓耳青禾体-谷力 W05" panose="02020400000000000000" pitchFamily="18" charset="-122"/>
              </a:rPr>
              <a:t>日凌晨，拼多多被曝出现重大</a:t>
            </a:r>
            <a:r>
              <a:rPr lang="en-US" altLang="zh-CN" sz="1200" dirty="0">
                <a:solidFill>
                  <a:srgbClr val="61D4EA"/>
                </a:solidFill>
                <a:latin typeface="仓耳青禾体-谷力 W05" panose="02020400000000000000" pitchFamily="18" charset="-122"/>
                <a:ea typeface="仓耳青禾体-谷力 W05" panose="02020400000000000000" pitchFamily="18" charset="-122"/>
              </a:rPr>
              <a:t>BUG</a:t>
            </a:r>
            <a:r>
              <a:rPr lang="zh-CN" altLang="en-US" sz="1200" dirty="0">
                <a:solidFill>
                  <a:srgbClr val="61D4EA"/>
                </a:solidFill>
                <a:latin typeface="仓耳青禾体-谷力 W05" panose="02020400000000000000" pitchFamily="18" charset="-122"/>
                <a:ea typeface="仓耳青禾体-谷力 W05" panose="02020400000000000000" pitchFamily="18" charset="-122"/>
              </a:rPr>
              <a:t>，用户可领</a:t>
            </a:r>
            <a:r>
              <a:rPr lang="en-US" altLang="zh-CN" sz="1200" dirty="0">
                <a:solidFill>
                  <a:srgbClr val="61D4EA"/>
                </a:solidFill>
                <a:latin typeface="仓耳青禾体-谷力 W05" panose="02020400000000000000" pitchFamily="18" charset="-122"/>
                <a:ea typeface="仓耳青禾体-谷力 W05" panose="02020400000000000000" pitchFamily="18" charset="-122"/>
              </a:rPr>
              <a:t>100</a:t>
            </a:r>
            <a:r>
              <a:rPr lang="zh-CN" altLang="en-US" sz="1200" dirty="0">
                <a:solidFill>
                  <a:srgbClr val="61D4EA"/>
                </a:solidFill>
                <a:latin typeface="仓耳青禾体-谷力 W05" panose="02020400000000000000" pitchFamily="18" charset="-122"/>
                <a:ea typeface="仓耳青禾体-谷力 W05" panose="02020400000000000000" pitchFamily="18" charset="-122"/>
              </a:rPr>
              <a:t>元无门槛券。网友称“有大批用户开始‘薅羊毛’，一晚上</a:t>
            </a:r>
            <a:r>
              <a:rPr lang="en-US" altLang="zh-CN" sz="1200" dirty="0">
                <a:solidFill>
                  <a:srgbClr val="61D4EA"/>
                </a:solidFill>
                <a:latin typeface="仓耳青禾体-谷力 W05" panose="02020400000000000000" pitchFamily="18" charset="-122"/>
                <a:ea typeface="仓耳青禾体-谷力 W05" panose="02020400000000000000" pitchFamily="18" charset="-122"/>
              </a:rPr>
              <a:t>200</a:t>
            </a:r>
            <a:r>
              <a:rPr lang="zh-CN" altLang="en-US" sz="1200" dirty="0">
                <a:solidFill>
                  <a:srgbClr val="61D4EA"/>
                </a:solidFill>
                <a:latin typeface="仓耳青禾体-谷力 W05" panose="02020400000000000000" pitchFamily="18" charset="-122"/>
                <a:ea typeface="仓耳青禾体-谷力 W05" panose="02020400000000000000" pitchFamily="18" charset="-122"/>
              </a:rPr>
              <a:t>多亿都是话费充值”。</a:t>
            </a:r>
          </a:p>
        </p:txBody>
      </p:sp>
      <p:cxnSp>
        <p:nvCxnSpPr>
          <p:cNvPr id="12" name="直接连接符 11"/>
          <p:cNvCxnSpPr/>
          <p:nvPr/>
        </p:nvCxnSpPr>
        <p:spPr>
          <a:xfrm>
            <a:off x="7156001" y="2647667"/>
            <a:ext cx="2316994" cy="0"/>
          </a:xfrm>
          <a:prstGeom prst="line">
            <a:avLst/>
          </a:prstGeom>
          <a:ln w="3175">
            <a:solidFill>
              <a:srgbClr val="61D4EA"/>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6607035" y="3235798"/>
            <a:ext cx="245660" cy="245660"/>
          </a:xfrm>
          <a:prstGeom prst="ellipse">
            <a:avLst/>
          </a:prstGeom>
          <a:solidFill>
            <a:srgbClr val="61D4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156001" y="3111927"/>
            <a:ext cx="2236890" cy="369332"/>
          </a:xfrm>
          <a:prstGeom prst="rect">
            <a:avLst/>
          </a:prstGeom>
        </p:spPr>
        <p:txBody>
          <a:bodyPr wrap="square">
            <a:spAutoFit/>
          </a:bodyPr>
          <a:lstStyle/>
          <a:p>
            <a:r>
              <a:rPr lang="zh-CN" altLang="en-US" b="1" dirty="0">
                <a:solidFill>
                  <a:srgbClr val="61D4EA"/>
                </a:solidFill>
                <a:latin typeface="仓耳青禾体-谷力 W05" panose="02020400000000000000" pitchFamily="18" charset="-122"/>
                <a:ea typeface="仓耳青禾体-谷力 W05" panose="02020400000000000000" pitchFamily="18" charset="-122"/>
              </a:rPr>
              <a:t>具体情况</a:t>
            </a:r>
          </a:p>
        </p:txBody>
      </p:sp>
      <p:sp>
        <p:nvSpPr>
          <p:cNvPr id="19" name="矩形 18"/>
          <p:cNvSpPr/>
          <p:nvPr/>
        </p:nvSpPr>
        <p:spPr>
          <a:xfrm>
            <a:off x="7115949" y="3429000"/>
            <a:ext cx="3950558" cy="3660682"/>
          </a:xfrm>
          <a:prstGeom prst="rect">
            <a:avLst/>
          </a:prstGeom>
        </p:spPr>
        <p:txBody>
          <a:bodyPr wrap="square">
            <a:spAutoFit/>
          </a:bodyPr>
          <a:lstStyle/>
          <a:p>
            <a:pPr>
              <a:lnSpc>
                <a:spcPct val="150000"/>
              </a:lnSpc>
            </a:pPr>
            <a:r>
              <a:rPr lang="en-US" altLang="zh-CN" sz="1200" dirty="0">
                <a:solidFill>
                  <a:srgbClr val="61D4EA"/>
                </a:solidFill>
                <a:latin typeface="仓耳青禾体-谷力 W05" panose="02020400000000000000" pitchFamily="18" charset="-122"/>
                <a:ea typeface="仓耳青禾体-谷力 W05" panose="02020400000000000000" pitchFamily="18" charset="-122"/>
              </a:rPr>
              <a:t>2019</a:t>
            </a:r>
            <a:r>
              <a:rPr lang="zh-CN" altLang="en-US" sz="1200" dirty="0">
                <a:solidFill>
                  <a:srgbClr val="61D4EA"/>
                </a:solidFill>
                <a:latin typeface="仓耳青禾体-谷力 W05" panose="02020400000000000000" pitchFamily="18" charset="-122"/>
                <a:ea typeface="仓耳青禾体-谷力 W05" panose="02020400000000000000" pitchFamily="18" charset="-122"/>
              </a:rPr>
              <a:t>年</a:t>
            </a:r>
            <a:r>
              <a:rPr lang="en-US" altLang="zh-CN" sz="1200" dirty="0">
                <a:solidFill>
                  <a:srgbClr val="61D4EA"/>
                </a:solidFill>
                <a:latin typeface="仓耳青禾体-谷力 W05" panose="02020400000000000000" pitchFamily="18" charset="-122"/>
                <a:ea typeface="仓耳青禾体-谷力 W05" panose="02020400000000000000" pitchFamily="18" charset="-122"/>
              </a:rPr>
              <a:t>1</a:t>
            </a:r>
            <a:r>
              <a:rPr lang="zh-CN" altLang="en-US" sz="1200" dirty="0">
                <a:solidFill>
                  <a:srgbClr val="61D4EA"/>
                </a:solidFill>
                <a:latin typeface="仓耳青禾体-谷力 W05" panose="02020400000000000000" pitchFamily="18" charset="-122"/>
                <a:ea typeface="仓耳青禾体-谷力 W05" panose="02020400000000000000" pitchFamily="18" charset="-122"/>
              </a:rPr>
              <a:t>月</a:t>
            </a:r>
            <a:r>
              <a:rPr lang="en-US" altLang="zh-CN" sz="1200" dirty="0">
                <a:solidFill>
                  <a:srgbClr val="61D4EA"/>
                </a:solidFill>
                <a:latin typeface="仓耳青禾体-谷力 W05" panose="02020400000000000000" pitchFamily="18" charset="-122"/>
                <a:ea typeface="仓耳青禾体-谷力 W05" panose="02020400000000000000" pitchFamily="18" charset="-122"/>
              </a:rPr>
              <a:t>20</a:t>
            </a:r>
            <a:r>
              <a:rPr lang="zh-CN" altLang="en-US" sz="1200" dirty="0">
                <a:solidFill>
                  <a:srgbClr val="61D4EA"/>
                </a:solidFill>
                <a:latin typeface="仓耳青禾体-谷力 W05" panose="02020400000000000000" pitchFamily="18" charset="-122"/>
                <a:ea typeface="仓耳青禾体-谷力 W05" panose="02020400000000000000" pitchFamily="18" charset="-122"/>
              </a:rPr>
              <a:t>日凌晨，拼多多平台出现了一个重大</a:t>
            </a:r>
            <a:r>
              <a:rPr lang="en-US" altLang="zh-CN" sz="1200" dirty="0">
                <a:solidFill>
                  <a:srgbClr val="61D4EA"/>
                </a:solidFill>
                <a:latin typeface="仓耳青禾体-谷力 W05" panose="02020400000000000000" pitchFamily="18" charset="-122"/>
                <a:ea typeface="仓耳青禾体-谷力 W05" panose="02020400000000000000" pitchFamily="18" charset="-122"/>
              </a:rPr>
              <a:t>BUG</a:t>
            </a:r>
            <a:r>
              <a:rPr lang="zh-CN" altLang="en-US" sz="1200" dirty="0">
                <a:solidFill>
                  <a:srgbClr val="61D4EA"/>
                </a:solidFill>
                <a:latin typeface="仓耳青禾体-谷力 W05" panose="02020400000000000000" pitchFamily="18" charset="-122"/>
                <a:ea typeface="仓耳青禾体-谷力 W05" panose="02020400000000000000" pitchFamily="18" charset="-122"/>
              </a:rPr>
              <a:t>，用户可以通过特定渠道无限制地领取</a:t>
            </a:r>
            <a:r>
              <a:rPr lang="en-US" altLang="zh-CN" sz="1200" dirty="0">
                <a:solidFill>
                  <a:srgbClr val="61D4EA"/>
                </a:solidFill>
                <a:latin typeface="仓耳青禾体-谷力 W05" panose="02020400000000000000" pitchFamily="18" charset="-122"/>
                <a:ea typeface="仓耳青禾体-谷力 W05" panose="02020400000000000000" pitchFamily="18" charset="-122"/>
              </a:rPr>
              <a:t>100</a:t>
            </a:r>
            <a:r>
              <a:rPr lang="zh-CN" altLang="en-US" sz="1200" dirty="0">
                <a:solidFill>
                  <a:srgbClr val="61D4EA"/>
                </a:solidFill>
                <a:latin typeface="仓耳青禾体-谷力 W05" panose="02020400000000000000" pitchFamily="18" charset="-122"/>
                <a:ea typeface="仓耳青禾体-谷力 W05" panose="02020400000000000000" pitchFamily="18" charset="-122"/>
              </a:rPr>
              <a:t>元无门槛优惠券，这些优惠券全场通用（特殊商品除外），有效期一年。该漏洞被大量用户（包括黑灰产团伙）利用，通过领取优惠券进行话费充值、</a:t>
            </a:r>
            <a:r>
              <a:rPr lang="en-US" altLang="zh-CN" sz="1200" dirty="0">
                <a:solidFill>
                  <a:srgbClr val="61D4EA"/>
                </a:solidFill>
                <a:latin typeface="仓耳青禾体-谷力 W05" panose="02020400000000000000" pitchFamily="18" charset="-122"/>
                <a:ea typeface="仓耳青禾体-谷力 W05" panose="02020400000000000000" pitchFamily="18" charset="-122"/>
              </a:rPr>
              <a:t>Q</a:t>
            </a:r>
            <a:r>
              <a:rPr lang="zh-CN" altLang="en-US" sz="1200" dirty="0">
                <a:solidFill>
                  <a:srgbClr val="61D4EA"/>
                </a:solidFill>
                <a:latin typeface="仓耳青禾体-谷力 W05" panose="02020400000000000000" pitchFamily="18" charset="-122"/>
                <a:ea typeface="仓耳青禾体-谷力 W05" panose="02020400000000000000" pitchFamily="18" charset="-122"/>
              </a:rPr>
              <a:t>币购买等高流通性产品的消费，短时间内造成了拼多多的巨大损失。据拼多多官方回应，被盗取的优惠券金额达数千万元。</a:t>
            </a:r>
          </a:p>
          <a:p>
            <a:pPr>
              <a:lnSpc>
                <a:spcPct val="150000"/>
              </a:lnSpc>
            </a:pPr>
            <a:endParaRPr lang="zh-CN" altLang="en-US" sz="1200" dirty="0">
              <a:solidFill>
                <a:srgbClr val="61D4EA"/>
              </a:solidFill>
              <a:latin typeface="仓耳青禾体-谷力 W05" panose="02020400000000000000" pitchFamily="18" charset="-122"/>
              <a:ea typeface="仓耳青禾体-谷力 W05" panose="02020400000000000000" pitchFamily="18" charset="-122"/>
            </a:endParaRPr>
          </a:p>
          <a:p>
            <a:pPr>
              <a:lnSpc>
                <a:spcPct val="150000"/>
              </a:lnSpc>
            </a:pPr>
            <a:r>
              <a:rPr lang="zh-CN" altLang="en-US" sz="1200" dirty="0">
                <a:solidFill>
                  <a:srgbClr val="61D4EA"/>
                </a:solidFill>
                <a:latin typeface="仓耳青禾体-谷力 W05" panose="02020400000000000000" pitchFamily="18" charset="-122"/>
                <a:ea typeface="仓耳青禾体-谷力 W05" panose="02020400000000000000" pitchFamily="18" charset="-122"/>
              </a:rPr>
              <a:t>拼多多在发现漏洞后，迅速采取了措施，包括修复漏洞、下架优惠券领取方式、对涉事订单进行溯源追踪等。同时，拼多多也向公安机关报案，并积极配合相关部门对涉事黑灰产团伙进行打击。</a:t>
            </a:r>
          </a:p>
          <a:p>
            <a:pPr>
              <a:lnSpc>
                <a:spcPct val="150000"/>
              </a:lnSpc>
            </a:pPr>
            <a:endParaRPr lang="zh-CN" altLang="en-US" sz="1200" dirty="0">
              <a:solidFill>
                <a:srgbClr val="61D4EA"/>
              </a:solidFill>
              <a:latin typeface="仓耳青禾体-谷力 W05" panose="02020400000000000000" pitchFamily="18" charset="-122"/>
              <a:ea typeface="仓耳青禾体-谷力 W05" panose="02020400000000000000" pitchFamily="18" charset="-122"/>
            </a:endParaRPr>
          </a:p>
        </p:txBody>
      </p:sp>
      <p:cxnSp>
        <p:nvCxnSpPr>
          <p:cNvPr id="20" name="直接连接符 19"/>
          <p:cNvCxnSpPr/>
          <p:nvPr/>
        </p:nvCxnSpPr>
        <p:spPr>
          <a:xfrm>
            <a:off x="7156001" y="6760413"/>
            <a:ext cx="2316994" cy="0"/>
          </a:xfrm>
          <a:prstGeom prst="line">
            <a:avLst/>
          </a:prstGeom>
          <a:ln w="3175">
            <a:solidFill>
              <a:srgbClr val="61D4EA"/>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4292A8C-635C-D08A-AC6B-4427F6FC9C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28118" y="183039"/>
            <a:ext cx="2264563" cy="15016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rLst="">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1"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rLst="">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2"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rLst="">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rLst="">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3"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rLst="">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4"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rLst="">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5"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rLst="">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rLst="">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1"/>
      <p:bldP spid="11" grpId="2"/>
      <p:bldP spid="17" grpId="3" animBg="1"/>
      <p:bldP spid="18" grpId="4"/>
      <p:bldP spid="19" grpId="5"/>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l="10992" t="-1" r="14504" b="-4428"/>
          <a:stretch>
            <a:fillRect/>
          </a:stretch>
        </p:blipFill>
        <p:spPr>
          <a:xfrm>
            <a:off x="122830" y="150126"/>
            <a:ext cx="832513" cy="777922"/>
          </a:xfrm>
          <a:prstGeom prst="rect">
            <a:avLst/>
          </a:prstGeom>
        </p:spPr>
      </p:pic>
      <p:sp>
        <p:nvSpPr>
          <p:cNvPr id="4" name="矩形 3"/>
          <p:cNvSpPr/>
          <p:nvPr/>
        </p:nvSpPr>
        <p:spPr>
          <a:xfrm>
            <a:off x="166805" y="246699"/>
            <a:ext cx="744562" cy="584775"/>
          </a:xfrm>
          <a:prstGeom prst="rect">
            <a:avLst/>
          </a:prstGeom>
        </p:spPr>
        <p:txBody>
          <a:bodyPr wrap="square">
            <a:spAutoFit/>
          </a:bodyPr>
          <a:lstStyle/>
          <a:p>
            <a:pPr algn="ctr"/>
            <a:r>
              <a:rPr lang="en-US" altLang="zh-CN" sz="3200" b="1">
                <a:solidFill>
                  <a:srgbClr val="61D4EA"/>
                </a:solidFill>
                <a:latin typeface="仓耳青禾体-谷力 W05" panose="02020400000000000000" pitchFamily="18" charset="-122"/>
                <a:ea typeface="仓耳青禾体-谷力 W05" panose="02020400000000000000" pitchFamily="18" charset="-122"/>
              </a:rPr>
              <a:t>02</a:t>
            </a:r>
            <a:endParaRPr lang="zh-CN" altLang="en-US" sz="3200"/>
          </a:p>
        </p:txBody>
      </p:sp>
      <p:sp>
        <p:nvSpPr>
          <p:cNvPr id="5" name="矩形 4"/>
          <p:cNvSpPr/>
          <p:nvPr/>
        </p:nvSpPr>
        <p:spPr>
          <a:xfrm>
            <a:off x="999319" y="246698"/>
            <a:ext cx="5224060" cy="584775"/>
          </a:xfrm>
          <a:prstGeom prst="rect">
            <a:avLst/>
          </a:prstGeom>
        </p:spPr>
        <p:txBody>
          <a:bodyPr wrap="square">
            <a:spAutoFit/>
          </a:bodyPr>
          <a:lstStyle/>
          <a:p>
            <a:r>
              <a:rPr lang="zh-CN" altLang="en-US" sz="3200" b="1" dirty="0">
                <a:solidFill>
                  <a:srgbClr val="61D4EA"/>
                </a:solidFill>
                <a:latin typeface="仓耳青禾体-谷力 W05" panose="02020400000000000000" pitchFamily="18" charset="-122"/>
                <a:ea typeface="仓耳青禾体-谷力 W05" panose="02020400000000000000" pitchFamily="18" charset="-122"/>
              </a:rPr>
              <a:t>法律责任界定</a:t>
            </a:r>
            <a:endParaRPr lang="en-US" altLang="zh-CN" sz="3200" b="1" dirty="0">
              <a:solidFill>
                <a:srgbClr val="61D4EA"/>
              </a:solidFill>
              <a:latin typeface="仓耳青禾体-谷力 W05" panose="02020400000000000000" pitchFamily="18" charset="-122"/>
              <a:ea typeface="仓耳青禾体-谷力 W05" panose="02020400000000000000" pitchFamily="18" charset="-122"/>
            </a:endParaRPr>
          </a:p>
        </p:txBody>
      </p:sp>
      <p:sp>
        <p:nvSpPr>
          <p:cNvPr id="2" name="椭圆 1"/>
          <p:cNvSpPr/>
          <p:nvPr/>
        </p:nvSpPr>
        <p:spPr>
          <a:xfrm>
            <a:off x="1236507" y="2132462"/>
            <a:ext cx="1246332" cy="996287"/>
          </a:xfrm>
          <a:prstGeom prst="ellipse">
            <a:avLst/>
          </a:prstGeom>
          <a:solidFill>
            <a:srgbClr val="61D4E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拼多多平台的责任</a:t>
            </a:r>
            <a:endParaRPr lang="zh-CN" altLang="en-US" sz="3600" b="1" dirty="0">
              <a:latin typeface="仓耳青禾体-谷力 W05" panose="02020400000000000000" pitchFamily="18" charset="-122"/>
              <a:ea typeface="仓耳青禾体-谷力 W05" panose="02020400000000000000" pitchFamily="18" charset="-122"/>
            </a:endParaRPr>
          </a:p>
        </p:txBody>
      </p:sp>
      <p:sp>
        <p:nvSpPr>
          <p:cNvPr id="8" name="矩形 7"/>
          <p:cNvSpPr/>
          <p:nvPr/>
        </p:nvSpPr>
        <p:spPr>
          <a:xfrm>
            <a:off x="616205" y="3330003"/>
            <a:ext cx="2236890" cy="2154821"/>
          </a:xfrm>
          <a:prstGeom prst="rect">
            <a:avLst/>
          </a:prstGeom>
        </p:spPr>
        <p:txBody>
          <a:bodyPr wrap="square">
            <a:spAutoFit/>
          </a:bodyPr>
          <a:lstStyle/>
          <a:p>
            <a:pPr algn="ctr">
              <a:lnSpc>
                <a:spcPct val="250000"/>
              </a:lnSpc>
            </a:pPr>
            <a:r>
              <a:rPr lang="zh-CN" altLang="en-US" sz="1400" dirty="0">
                <a:solidFill>
                  <a:srgbClr val="61D4EA"/>
                </a:solidFill>
                <a:latin typeface="仓耳青禾体-谷力 W05" panose="02020400000000000000" pitchFamily="18" charset="-122"/>
                <a:ea typeface="仓耳青禾体-谷力 W05" panose="02020400000000000000" pitchFamily="18" charset="-122"/>
              </a:rPr>
              <a:t>拼多多作为电商平台，有责任确保平台系统的安全性和稳定性，防止漏洞和</a:t>
            </a:r>
            <a:r>
              <a:rPr lang="en-US" altLang="zh-CN" sz="1400" dirty="0">
                <a:solidFill>
                  <a:srgbClr val="61D4EA"/>
                </a:solidFill>
                <a:latin typeface="仓耳青禾体-谷力 W05" panose="02020400000000000000" pitchFamily="18" charset="-122"/>
                <a:ea typeface="仓耳青禾体-谷力 W05" panose="02020400000000000000" pitchFamily="18" charset="-122"/>
              </a:rPr>
              <a:t>BUG</a:t>
            </a:r>
            <a:r>
              <a:rPr lang="zh-CN" altLang="en-US" sz="1400" dirty="0">
                <a:solidFill>
                  <a:srgbClr val="61D4EA"/>
                </a:solidFill>
                <a:latin typeface="仓耳青禾体-谷力 W05" panose="02020400000000000000" pitchFamily="18" charset="-122"/>
                <a:ea typeface="仓耳青禾体-谷力 W05" panose="02020400000000000000" pitchFamily="18" charset="-122"/>
              </a:rPr>
              <a:t>的出现。</a:t>
            </a:r>
          </a:p>
        </p:txBody>
      </p:sp>
      <p:sp>
        <p:nvSpPr>
          <p:cNvPr id="6" name="箭头: V 形 5"/>
          <p:cNvSpPr/>
          <p:nvPr/>
        </p:nvSpPr>
        <p:spPr>
          <a:xfrm>
            <a:off x="2799217" y="2490722"/>
            <a:ext cx="327810" cy="327810"/>
          </a:xfrm>
          <a:prstGeom prst="chevron">
            <a:avLst/>
          </a:prstGeom>
          <a:solidFill>
            <a:srgbClr val="61D4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10"/>
          <p:cNvSpPr/>
          <p:nvPr/>
        </p:nvSpPr>
        <p:spPr>
          <a:xfrm>
            <a:off x="3041053" y="2490722"/>
            <a:ext cx="327810" cy="327810"/>
          </a:xfrm>
          <a:prstGeom prst="chevron">
            <a:avLst/>
          </a:prstGeom>
          <a:solidFill>
            <a:srgbClr val="61D4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4239210" y="2132462"/>
            <a:ext cx="996287" cy="996287"/>
          </a:xfrm>
          <a:prstGeom prst="ellipse">
            <a:avLst/>
          </a:prstGeom>
          <a:solidFill>
            <a:srgbClr val="61D4E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仓耳青禾体-谷力 W05" panose="02020400000000000000" pitchFamily="18" charset="-122"/>
                <a:ea typeface="仓耳青禾体-谷力 W05" panose="02020400000000000000" pitchFamily="18" charset="-122"/>
              </a:rPr>
              <a:t>弥补</a:t>
            </a:r>
          </a:p>
        </p:txBody>
      </p:sp>
      <p:sp>
        <p:nvSpPr>
          <p:cNvPr id="19" name="矩形 18"/>
          <p:cNvSpPr/>
          <p:nvPr/>
        </p:nvSpPr>
        <p:spPr>
          <a:xfrm>
            <a:off x="3618908" y="3330003"/>
            <a:ext cx="2236890" cy="3232039"/>
          </a:xfrm>
          <a:prstGeom prst="rect">
            <a:avLst/>
          </a:prstGeom>
        </p:spPr>
        <p:txBody>
          <a:bodyPr wrap="square">
            <a:spAutoFit/>
          </a:bodyPr>
          <a:lstStyle/>
          <a:p>
            <a:pPr algn="ctr">
              <a:lnSpc>
                <a:spcPct val="250000"/>
              </a:lnSpc>
            </a:pPr>
            <a:r>
              <a:rPr lang="zh-CN" altLang="en-US" sz="1400" dirty="0">
                <a:solidFill>
                  <a:srgbClr val="61D4EA"/>
                </a:solidFill>
                <a:latin typeface="仓耳青禾体-谷力 W05" panose="02020400000000000000" pitchFamily="18" charset="-122"/>
                <a:ea typeface="仓耳青禾体-谷力 W05" panose="02020400000000000000" pitchFamily="18" charset="-122"/>
              </a:rPr>
              <a:t>在此次事件中，拼多多虽然及时修复了漏洞并采取了补救措施，但漏洞的存在已经导致了平台的实际损失，因此拼多多可能需要承担一定的管理责任。</a:t>
            </a:r>
          </a:p>
        </p:txBody>
      </p:sp>
      <p:sp>
        <p:nvSpPr>
          <p:cNvPr id="20" name="箭头: V 形 19"/>
          <p:cNvSpPr/>
          <p:nvPr/>
        </p:nvSpPr>
        <p:spPr>
          <a:xfrm>
            <a:off x="5801920" y="2490722"/>
            <a:ext cx="327810" cy="327810"/>
          </a:xfrm>
          <a:prstGeom prst="chevron">
            <a:avLst/>
          </a:prstGeom>
          <a:solidFill>
            <a:srgbClr val="61D4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箭头: V 形 20"/>
          <p:cNvSpPr/>
          <p:nvPr/>
        </p:nvSpPr>
        <p:spPr>
          <a:xfrm>
            <a:off x="6043756" y="2490722"/>
            <a:ext cx="327810" cy="327810"/>
          </a:xfrm>
          <a:prstGeom prst="chevron">
            <a:avLst/>
          </a:prstGeom>
          <a:solidFill>
            <a:srgbClr val="61D4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椭圆 21"/>
          <p:cNvSpPr/>
          <p:nvPr/>
        </p:nvSpPr>
        <p:spPr>
          <a:xfrm>
            <a:off x="6991868" y="2139291"/>
            <a:ext cx="996287" cy="996287"/>
          </a:xfrm>
          <a:prstGeom prst="ellipse">
            <a:avLst/>
          </a:prstGeom>
          <a:solidFill>
            <a:srgbClr val="61D4E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t>黑灰产团伙的责任：</a:t>
            </a:r>
          </a:p>
        </p:txBody>
      </p:sp>
      <p:sp>
        <p:nvSpPr>
          <p:cNvPr id="24" name="矩形 23"/>
          <p:cNvSpPr/>
          <p:nvPr/>
        </p:nvSpPr>
        <p:spPr>
          <a:xfrm>
            <a:off x="6371565" y="3330003"/>
            <a:ext cx="2349647" cy="3232039"/>
          </a:xfrm>
          <a:prstGeom prst="rect">
            <a:avLst/>
          </a:prstGeom>
        </p:spPr>
        <p:txBody>
          <a:bodyPr wrap="square">
            <a:spAutoFit/>
          </a:bodyPr>
          <a:lstStyle/>
          <a:p>
            <a:pPr algn="ctr">
              <a:lnSpc>
                <a:spcPct val="250000"/>
              </a:lnSpc>
            </a:pPr>
            <a:r>
              <a:rPr lang="zh-CN" altLang="en-US" sz="1400" dirty="0">
                <a:solidFill>
                  <a:srgbClr val="61D4EA"/>
                </a:solidFill>
                <a:latin typeface="仓耳青禾体-谷力 W05" panose="02020400000000000000" pitchFamily="18" charset="-122"/>
                <a:ea typeface="仓耳青禾体-谷力 W05" panose="02020400000000000000" pitchFamily="18" charset="-122"/>
              </a:rPr>
              <a:t>黑灰产团伙利用平台漏洞进行不正当牟利，其行为涉嫌犯罪。</a:t>
            </a:r>
          </a:p>
          <a:p>
            <a:pPr algn="ctr">
              <a:lnSpc>
                <a:spcPct val="250000"/>
              </a:lnSpc>
            </a:pPr>
            <a:r>
              <a:rPr lang="zh-CN" altLang="en-US" sz="1400" dirty="0">
                <a:solidFill>
                  <a:srgbClr val="61D4EA"/>
                </a:solidFill>
                <a:latin typeface="仓耳青禾体-谷力 W05" panose="02020400000000000000" pitchFamily="18" charset="-122"/>
                <a:ea typeface="仓耳青禾体-谷力 W05" panose="02020400000000000000" pitchFamily="18" charset="-122"/>
              </a:rPr>
              <a:t>根据相关法律法规，黑灰产团伙可能需要承担刑事责任，包括诈骗罪、盗窃罪等。</a:t>
            </a:r>
          </a:p>
        </p:txBody>
      </p:sp>
      <p:sp>
        <p:nvSpPr>
          <p:cNvPr id="25" name="箭头: V 形 24"/>
          <p:cNvSpPr/>
          <p:nvPr/>
        </p:nvSpPr>
        <p:spPr>
          <a:xfrm>
            <a:off x="8554578" y="2497551"/>
            <a:ext cx="327810" cy="327810"/>
          </a:xfrm>
          <a:prstGeom prst="chevron">
            <a:avLst/>
          </a:prstGeom>
          <a:solidFill>
            <a:srgbClr val="61D4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8796414" y="2497551"/>
            <a:ext cx="327810" cy="327810"/>
          </a:xfrm>
          <a:prstGeom prst="chevron">
            <a:avLst/>
          </a:prstGeom>
          <a:solidFill>
            <a:srgbClr val="61D4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椭圆 26"/>
          <p:cNvSpPr/>
          <p:nvPr/>
        </p:nvSpPr>
        <p:spPr>
          <a:xfrm>
            <a:off x="9994571" y="2139291"/>
            <a:ext cx="996287" cy="996287"/>
          </a:xfrm>
          <a:prstGeom prst="ellipse">
            <a:avLst/>
          </a:prstGeom>
          <a:solidFill>
            <a:srgbClr val="61D4E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t>用户的责任：</a:t>
            </a:r>
          </a:p>
        </p:txBody>
      </p:sp>
      <p:sp>
        <p:nvSpPr>
          <p:cNvPr id="29" name="矩形 28"/>
          <p:cNvSpPr/>
          <p:nvPr/>
        </p:nvSpPr>
        <p:spPr>
          <a:xfrm>
            <a:off x="9374269" y="3330003"/>
            <a:ext cx="2236890" cy="3232039"/>
          </a:xfrm>
          <a:prstGeom prst="rect">
            <a:avLst/>
          </a:prstGeom>
        </p:spPr>
        <p:txBody>
          <a:bodyPr wrap="square">
            <a:spAutoFit/>
          </a:bodyPr>
          <a:lstStyle/>
          <a:p>
            <a:pPr algn="ctr">
              <a:lnSpc>
                <a:spcPct val="250000"/>
              </a:lnSpc>
            </a:pPr>
            <a:r>
              <a:rPr lang="zh-CN" altLang="en-US" sz="1400" dirty="0">
                <a:solidFill>
                  <a:srgbClr val="61D4EA"/>
                </a:solidFill>
                <a:latin typeface="仓耳青禾体-谷力 W05" panose="02020400000000000000" pitchFamily="18" charset="-122"/>
                <a:ea typeface="仓耳青禾体-谷力 W05" panose="02020400000000000000" pitchFamily="18" charset="-122"/>
              </a:rPr>
              <a:t>对于普通用户而言，如果他们在不知情的情况下参与了“薅羊毛”行为，且并未从中获取不正当利益，那么他们可能不需要承担法律责任。</a:t>
            </a:r>
          </a:p>
        </p:txBody>
      </p:sp>
      <p:sp>
        <p:nvSpPr>
          <p:cNvPr id="9" name="文本框 8">
            <a:extLst>
              <a:ext uri="{FF2B5EF4-FFF2-40B4-BE49-F238E27FC236}">
                <a16:creationId xmlns:a16="http://schemas.microsoft.com/office/drawing/2014/main" id="{678C072A-494D-7805-4F4B-4750E8A178D7}"/>
              </a:ext>
            </a:extLst>
          </p:cNvPr>
          <p:cNvSpPr txBox="1"/>
          <p:nvPr/>
        </p:nvSpPr>
        <p:spPr>
          <a:xfrm>
            <a:off x="9615837" y="1561408"/>
            <a:ext cx="2236890" cy="369332"/>
          </a:xfrm>
          <a:prstGeom prst="rect">
            <a:avLst/>
          </a:prstGeom>
          <a:noFill/>
        </p:spPr>
        <p:txBody>
          <a:bodyPr wrap="square" rtlCol="0">
            <a:spAutoFit/>
          </a:bodyPr>
          <a:lstStyle/>
          <a:p>
            <a:r>
              <a:rPr lang="zh-CN" altLang="en-US" dirty="0">
                <a:solidFill>
                  <a:schemeClr val="accent1">
                    <a:lumMod val="40000"/>
                    <a:lumOff val="60000"/>
                  </a:schemeClr>
                </a:solidFill>
              </a:rPr>
              <a:t>我也有责任？？？</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rLst="">
                                      <p:cBhvr>
                                        <p:cTn id="7" dur="500"/>
                                        <p:tgtEl>
                                          <p:spTgt spid="2"/>
                                        </p:tgtEl>
                                      </p:cBhvr>
                                    </p:animEffect>
                                  </p:childTnLst>
                                </p:cTn>
                              </p:par>
                            </p:childTnLst>
                          </p:cTn>
                        </p:par>
                        <p:par>
                          <p:cTn id="8" fill="hold">
                            <p:stCondLst>
                              <p:cond delay="500"/>
                            </p:stCondLst>
                            <p:childTnLst>
                              <p:par>
                                <p:cTn id="9" presetID="22" presetClass="entr" presetSubtype="8" fill="hold" grpId="1"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rLst="">
                                      <p:cBhvr>
                                        <p:cTn id="11" dur="500"/>
                                        <p:tgtEl>
                                          <p:spTgt spid="8"/>
                                        </p:tgtEl>
                                      </p:cBhvr>
                                    </p:animEffect>
                                  </p:childTnLst>
                                </p:cTn>
                              </p:par>
                            </p:childTnLst>
                          </p:cTn>
                        </p:par>
                        <p:par>
                          <p:cTn id="12" fill="hold">
                            <p:stCondLst>
                              <p:cond delay="1000"/>
                            </p:stCondLst>
                            <p:childTnLst>
                              <p:par>
                                <p:cTn id="13" presetID="22" presetClass="entr" presetSubtype="8" fill="hold" grpId="2"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rLst="">
                                      <p:cBhvr>
                                        <p:cTn id="15" dur="500"/>
                                        <p:tgtEl>
                                          <p:spTgt spid="6"/>
                                        </p:tgtEl>
                                      </p:cBhvr>
                                    </p:animEffect>
                                  </p:childTnLst>
                                </p:cTn>
                              </p:par>
                            </p:childTnLst>
                          </p:cTn>
                        </p:par>
                        <p:par>
                          <p:cTn id="16" fill="hold">
                            <p:stCondLst>
                              <p:cond delay="1500"/>
                            </p:stCondLst>
                            <p:childTnLst>
                              <p:par>
                                <p:cTn id="17" presetID="22" presetClass="entr" presetSubtype="8" fill="hold" grpId="3"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rLst="">
                                      <p:cBhvr>
                                        <p:cTn id="19" dur="500"/>
                                        <p:tgtEl>
                                          <p:spTgt spid="11"/>
                                        </p:tgtEl>
                                      </p:cBhvr>
                                    </p:animEffect>
                                  </p:childTnLst>
                                </p:cTn>
                              </p:par>
                            </p:childTnLst>
                          </p:cTn>
                        </p:par>
                        <p:par>
                          <p:cTn id="20" fill="hold">
                            <p:stCondLst>
                              <p:cond delay="2000"/>
                            </p:stCondLst>
                            <p:childTnLst>
                              <p:par>
                                <p:cTn id="21" presetID="22" presetClass="entr" presetSubtype="8" fill="hold" grpId="4"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rLst="">
                                      <p:cBhvr>
                                        <p:cTn id="23" dur="500"/>
                                        <p:tgtEl>
                                          <p:spTgt spid="17"/>
                                        </p:tgtEl>
                                      </p:cBhvr>
                                    </p:animEffect>
                                  </p:childTnLst>
                                </p:cTn>
                              </p:par>
                            </p:childTnLst>
                          </p:cTn>
                        </p:par>
                        <p:par>
                          <p:cTn id="24" fill="hold">
                            <p:stCondLst>
                              <p:cond delay="2500"/>
                            </p:stCondLst>
                            <p:childTnLst>
                              <p:par>
                                <p:cTn id="25" presetID="22" presetClass="entr" presetSubtype="8" fill="hold" grpId="5"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rLst="">
                                      <p:cBhvr>
                                        <p:cTn id="27" dur="500"/>
                                        <p:tgtEl>
                                          <p:spTgt spid="19"/>
                                        </p:tgtEl>
                                      </p:cBhvr>
                                    </p:animEffect>
                                  </p:childTnLst>
                                </p:cTn>
                              </p:par>
                            </p:childTnLst>
                          </p:cTn>
                        </p:par>
                        <p:par>
                          <p:cTn id="28" fill="hold">
                            <p:stCondLst>
                              <p:cond delay="3000"/>
                            </p:stCondLst>
                            <p:childTnLst>
                              <p:par>
                                <p:cTn id="29" presetID="22" presetClass="entr" presetSubtype="8" fill="hold" grpId="6"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rLst="">
                                      <p:cBhvr>
                                        <p:cTn id="31" dur="500"/>
                                        <p:tgtEl>
                                          <p:spTgt spid="20"/>
                                        </p:tgtEl>
                                      </p:cBhvr>
                                    </p:animEffect>
                                  </p:childTnLst>
                                </p:cTn>
                              </p:par>
                            </p:childTnLst>
                          </p:cTn>
                        </p:par>
                        <p:par>
                          <p:cTn id="32" fill="hold">
                            <p:stCondLst>
                              <p:cond delay="3500"/>
                            </p:stCondLst>
                            <p:childTnLst>
                              <p:par>
                                <p:cTn id="33" presetID="22" presetClass="entr" presetSubtype="8" fill="hold" grpId="7"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rLst="">
                                      <p:cBhvr>
                                        <p:cTn id="35" dur="500"/>
                                        <p:tgtEl>
                                          <p:spTgt spid="21"/>
                                        </p:tgtEl>
                                      </p:cBhvr>
                                    </p:animEffect>
                                  </p:childTnLst>
                                </p:cTn>
                              </p:par>
                            </p:childTnLst>
                          </p:cTn>
                        </p:par>
                        <p:par>
                          <p:cTn id="36" fill="hold">
                            <p:stCondLst>
                              <p:cond delay="4000"/>
                            </p:stCondLst>
                            <p:childTnLst>
                              <p:par>
                                <p:cTn id="37" presetID="22" presetClass="entr" presetSubtype="8" fill="hold" grpId="8"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rLst="">
                                      <p:cBhvr>
                                        <p:cTn id="39" dur="500"/>
                                        <p:tgtEl>
                                          <p:spTgt spid="22"/>
                                        </p:tgtEl>
                                      </p:cBhvr>
                                    </p:animEffect>
                                  </p:childTnLst>
                                </p:cTn>
                              </p:par>
                            </p:childTnLst>
                          </p:cTn>
                        </p:par>
                        <p:par>
                          <p:cTn id="40" fill="hold">
                            <p:stCondLst>
                              <p:cond delay="4500"/>
                            </p:stCondLst>
                            <p:childTnLst>
                              <p:par>
                                <p:cTn id="41" presetID="22" presetClass="entr" presetSubtype="8" fill="hold" grpId="9"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rLst="">
                                      <p:cBhvr>
                                        <p:cTn id="43" dur="500"/>
                                        <p:tgtEl>
                                          <p:spTgt spid="24"/>
                                        </p:tgtEl>
                                      </p:cBhvr>
                                    </p:animEffect>
                                  </p:childTnLst>
                                </p:cTn>
                              </p:par>
                            </p:childTnLst>
                          </p:cTn>
                        </p:par>
                        <p:par>
                          <p:cTn id="44" fill="hold">
                            <p:stCondLst>
                              <p:cond delay="5000"/>
                            </p:stCondLst>
                            <p:childTnLst>
                              <p:par>
                                <p:cTn id="45" presetID="22" presetClass="entr" presetSubtype="8" fill="hold" grpId="10"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rLst="">
                                      <p:cBhvr>
                                        <p:cTn id="47" dur="500"/>
                                        <p:tgtEl>
                                          <p:spTgt spid="25"/>
                                        </p:tgtEl>
                                      </p:cBhvr>
                                    </p:animEffect>
                                  </p:childTnLst>
                                </p:cTn>
                              </p:par>
                            </p:childTnLst>
                          </p:cTn>
                        </p:par>
                        <p:par>
                          <p:cTn id="48" fill="hold">
                            <p:stCondLst>
                              <p:cond delay="5500"/>
                            </p:stCondLst>
                            <p:childTnLst>
                              <p:par>
                                <p:cTn id="49" presetID="22" presetClass="entr" presetSubtype="8" fill="hold" grpId="11"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rLst="">
                                      <p:cBhvr>
                                        <p:cTn id="51" dur="500"/>
                                        <p:tgtEl>
                                          <p:spTgt spid="26"/>
                                        </p:tgtEl>
                                      </p:cBhvr>
                                    </p:animEffect>
                                  </p:childTnLst>
                                </p:cTn>
                              </p:par>
                            </p:childTnLst>
                          </p:cTn>
                        </p:par>
                        <p:par>
                          <p:cTn id="52" fill="hold">
                            <p:stCondLst>
                              <p:cond delay="6000"/>
                            </p:stCondLst>
                            <p:childTnLst>
                              <p:par>
                                <p:cTn id="53" presetID="22" presetClass="entr" presetSubtype="8" fill="hold" grpId="12"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rLst="">
                                      <p:cBhvr>
                                        <p:cTn id="55" dur="500"/>
                                        <p:tgtEl>
                                          <p:spTgt spid="27"/>
                                        </p:tgtEl>
                                      </p:cBhvr>
                                    </p:animEffect>
                                  </p:childTnLst>
                                </p:cTn>
                              </p:par>
                            </p:childTnLst>
                          </p:cTn>
                        </p:par>
                        <p:par>
                          <p:cTn id="56" fill="hold">
                            <p:stCondLst>
                              <p:cond delay="6500"/>
                            </p:stCondLst>
                            <p:childTnLst>
                              <p:par>
                                <p:cTn id="57" presetID="22" presetClass="entr" presetSubtype="8" fill="hold" grpId="13"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left)" prLst="">
                                      <p:cBhvr>
                                        <p:cTn id="5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1"/>
      <p:bldP spid="6" grpId="2" animBg="1"/>
      <p:bldP spid="11" grpId="3" animBg="1"/>
      <p:bldP spid="17" grpId="4" animBg="1"/>
      <p:bldP spid="19" grpId="5"/>
      <p:bldP spid="20" grpId="6" animBg="1"/>
      <p:bldP spid="21" grpId="7" animBg="1"/>
      <p:bldP spid="22" grpId="8" animBg="1"/>
      <p:bldP spid="24" grpId="9"/>
      <p:bldP spid="25" grpId="10" animBg="1"/>
      <p:bldP spid="26" grpId="11" animBg="1"/>
      <p:bldP spid="27" grpId="12" animBg="1"/>
      <p:bldP spid="29" grpId="13"/>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404F4-FE0E-A80E-C98C-91EC52027D42}"/>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7BCD3C6B-F960-382F-B8E0-01E2C6A56868}"/>
              </a:ext>
            </a:extLst>
          </p:cNvPr>
          <p:cNvPicPr>
            <a:picLocks noChangeAspect="1"/>
          </p:cNvPicPr>
          <p:nvPr/>
        </p:nvPicPr>
        <p:blipFill>
          <a:blip r:embed="rId2"/>
          <a:srcRect l="10992" t="-1" r="14504" b="-4428"/>
          <a:stretch>
            <a:fillRect/>
          </a:stretch>
        </p:blipFill>
        <p:spPr>
          <a:xfrm>
            <a:off x="122830" y="150126"/>
            <a:ext cx="832513" cy="777922"/>
          </a:xfrm>
          <a:prstGeom prst="rect">
            <a:avLst/>
          </a:prstGeom>
        </p:spPr>
      </p:pic>
      <p:sp>
        <p:nvSpPr>
          <p:cNvPr id="4" name="矩形 3">
            <a:extLst>
              <a:ext uri="{FF2B5EF4-FFF2-40B4-BE49-F238E27FC236}">
                <a16:creationId xmlns:a16="http://schemas.microsoft.com/office/drawing/2014/main" id="{E872BA18-1EB0-E51E-61BD-904DE77F27BB}"/>
              </a:ext>
            </a:extLst>
          </p:cNvPr>
          <p:cNvSpPr/>
          <p:nvPr/>
        </p:nvSpPr>
        <p:spPr>
          <a:xfrm>
            <a:off x="166805" y="246699"/>
            <a:ext cx="744562" cy="584775"/>
          </a:xfrm>
          <a:prstGeom prst="rect">
            <a:avLst/>
          </a:prstGeom>
        </p:spPr>
        <p:txBody>
          <a:bodyPr wrap="square">
            <a:spAutoFit/>
          </a:bodyPr>
          <a:lstStyle/>
          <a:p>
            <a:pPr algn="ctr"/>
            <a:r>
              <a:rPr lang="en-US" altLang="zh-CN" sz="3200" b="1">
                <a:solidFill>
                  <a:srgbClr val="61D4EA"/>
                </a:solidFill>
                <a:latin typeface="仓耳青禾体-谷力 W05" panose="02020400000000000000" pitchFamily="18" charset="-122"/>
                <a:ea typeface="仓耳青禾体-谷力 W05" panose="02020400000000000000" pitchFamily="18" charset="-122"/>
              </a:rPr>
              <a:t>02</a:t>
            </a:r>
            <a:endParaRPr lang="zh-CN" altLang="en-US" sz="3200"/>
          </a:p>
        </p:txBody>
      </p:sp>
      <p:sp>
        <p:nvSpPr>
          <p:cNvPr id="5" name="矩形 4">
            <a:extLst>
              <a:ext uri="{FF2B5EF4-FFF2-40B4-BE49-F238E27FC236}">
                <a16:creationId xmlns:a16="http://schemas.microsoft.com/office/drawing/2014/main" id="{D1767E20-0995-B2D0-8830-46CAA93A13EE}"/>
              </a:ext>
            </a:extLst>
          </p:cNvPr>
          <p:cNvSpPr/>
          <p:nvPr/>
        </p:nvSpPr>
        <p:spPr>
          <a:xfrm>
            <a:off x="999319" y="246698"/>
            <a:ext cx="5224060" cy="584775"/>
          </a:xfrm>
          <a:prstGeom prst="rect">
            <a:avLst/>
          </a:prstGeom>
        </p:spPr>
        <p:txBody>
          <a:bodyPr wrap="square">
            <a:spAutoFit/>
          </a:bodyPr>
          <a:lstStyle/>
          <a:p>
            <a:r>
              <a:rPr lang="zh-CN" altLang="en-US" sz="3200" b="1" dirty="0">
                <a:solidFill>
                  <a:srgbClr val="61D4EA"/>
                </a:solidFill>
                <a:latin typeface="仓耳青禾体-谷力 W05" panose="02020400000000000000" pitchFamily="18" charset="-122"/>
                <a:ea typeface="仓耳青禾体-谷力 W05" panose="02020400000000000000" pitchFamily="18" charset="-122"/>
              </a:rPr>
              <a:t>法律责任界定</a:t>
            </a:r>
            <a:endParaRPr lang="en-US" altLang="zh-CN" sz="3200" b="1" dirty="0">
              <a:solidFill>
                <a:srgbClr val="61D4EA"/>
              </a:solidFill>
              <a:latin typeface="仓耳青禾体-谷力 W05" panose="02020400000000000000" pitchFamily="18" charset="-122"/>
              <a:ea typeface="仓耳青禾体-谷力 W05" panose="02020400000000000000" pitchFamily="18" charset="-122"/>
            </a:endParaRPr>
          </a:p>
        </p:txBody>
      </p:sp>
      <p:sp>
        <p:nvSpPr>
          <p:cNvPr id="2" name="椭圆 1">
            <a:extLst>
              <a:ext uri="{FF2B5EF4-FFF2-40B4-BE49-F238E27FC236}">
                <a16:creationId xmlns:a16="http://schemas.microsoft.com/office/drawing/2014/main" id="{189DB1DA-3219-603F-50D7-1ACB37E12A81}"/>
              </a:ext>
            </a:extLst>
          </p:cNvPr>
          <p:cNvSpPr/>
          <p:nvPr/>
        </p:nvSpPr>
        <p:spPr>
          <a:xfrm>
            <a:off x="1236507" y="2132462"/>
            <a:ext cx="1246332" cy="996287"/>
          </a:xfrm>
          <a:prstGeom prst="ellipse">
            <a:avLst/>
          </a:prstGeom>
          <a:solidFill>
            <a:srgbClr val="61D4E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拼多多平台的责任</a:t>
            </a:r>
            <a:endParaRPr lang="zh-CN" altLang="en-US" sz="3600" b="1" dirty="0">
              <a:latin typeface="仓耳青禾体-谷力 W05" panose="02020400000000000000" pitchFamily="18" charset="-122"/>
              <a:ea typeface="仓耳青禾体-谷力 W05" panose="02020400000000000000" pitchFamily="18" charset="-122"/>
            </a:endParaRPr>
          </a:p>
        </p:txBody>
      </p:sp>
      <p:sp>
        <p:nvSpPr>
          <p:cNvPr id="8" name="矩形 7">
            <a:extLst>
              <a:ext uri="{FF2B5EF4-FFF2-40B4-BE49-F238E27FC236}">
                <a16:creationId xmlns:a16="http://schemas.microsoft.com/office/drawing/2014/main" id="{324E0828-19B3-3013-FB1D-63D90F743374}"/>
              </a:ext>
            </a:extLst>
          </p:cNvPr>
          <p:cNvSpPr/>
          <p:nvPr/>
        </p:nvSpPr>
        <p:spPr>
          <a:xfrm>
            <a:off x="616205" y="3330003"/>
            <a:ext cx="2236890" cy="2154821"/>
          </a:xfrm>
          <a:prstGeom prst="rect">
            <a:avLst/>
          </a:prstGeom>
        </p:spPr>
        <p:txBody>
          <a:bodyPr wrap="square">
            <a:spAutoFit/>
          </a:bodyPr>
          <a:lstStyle/>
          <a:p>
            <a:pPr algn="ctr">
              <a:lnSpc>
                <a:spcPct val="250000"/>
              </a:lnSpc>
            </a:pPr>
            <a:r>
              <a:rPr lang="zh-CN" altLang="en-US" sz="1400" dirty="0">
                <a:solidFill>
                  <a:srgbClr val="61D4EA"/>
                </a:solidFill>
                <a:latin typeface="仓耳青禾体-谷力 W05" panose="02020400000000000000" pitchFamily="18" charset="-122"/>
                <a:ea typeface="仓耳青禾体-谷力 W05" panose="02020400000000000000" pitchFamily="18" charset="-122"/>
              </a:rPr>
              <a:t>拼多多作为电商平台，有责任确保平台系统的安全性和稳定性，防止漏洞和</a:t>
            </a:r>
            <a:r>
              <a:rPr lang="en-US" altLang="zh-CN" sz="1400" dirty="0">
                <a:solidFill>
                  <a:srgbClr val="61D4EA"/>
                </a:solidFill>
                <a:latin typeface="仓耳青禾体-谷力 W05" panose="02020400000000000000" pitchFamily="18" charset="-122"/>
                <a:ea typeface="仓耳青禾体-谷力 W05" panose="02020400000000000000" pitchFamily="18" charset="-122"/>
              </a:rPr>
              <a:t>BUG</a:t>
            </a:r>
            <a:r>
              <a:rPr lang="zh-CN" altLang="en-US" sz="1400" dirty="0">
                <a:solidFill>
                  <a:srgbClr val="61D4EA"/>
                </a:solidFill>
                <a:latin typeface="仓耳青禾体-谷力 W05" panose="02020400000000000000" pitchFamily="18" charset="-122"/>
                <a:ea typeface="仓耳青禾体-谷力 W05" panose="02020400000000000000" pitchFamily="18" charset="-122"/>
              </a:rPr>
              <a:t>的出现。</a:t>
            </a:r>
          </a:p>
        </p:txBody>
      </p:sp>
      <p:sp>
        <p:nvSpPr>
          <p:cNvPr id="6" name="箭头: V 形 5">
            <a:extLst>
              <a:ext uri="{FF2B5EF4-FFF2-40B4-BE49-F238E27FC236}">
                <a16:creationId xmlns:a16="http://schemas.microsoft.com/office/drawing/2014/main" id="{2D3C5855-A3B0-4224-0F1C-F01951DD8A08}"/>
              </a:ext>
            </a:extLst>
          </p:cNvPr>
          <p:cNvSpPr/>
          <p:nvPr/>
        </p:nvSpPr>
        <p:spPr>
          <a:xfrm>
            <a:off x="2799217" y="2490722"/>
            <a:ext cx="327810" cy="327810"/>
          </a:xfrm>
          <a:prstGeom prst="chevron">
            <a:avLst/>
          </a:prstGeom>
          <a:solidFill>
            <a:srgbClr val="61D4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10">
            <a:extLst>
              <a:ext uri="{FF2B5EF4-FFF2-40B4-BE49-F238E27FC236}">
                <a16:creationId xmlns:a16="http://schemas.microsoft.com/office/drawing/2014/main" id="{5992804A-10DE-BD48-72FD-7AC9B9E0C23E}"/>
              </a:ext>
            </a:extLst>
          </p:cNvPr>
          <p:cNvSpPr/>
          <p:nvPr/>
        </p:nvSpPr>
        <p:spPr>
          <a:xfrm>
            <a:off x="3041053" y="2490722"/>
            <a:ext cx="327810" cy="327810"/>
          </a:xfrm>
          <a:prstGeom prst="chevron">
            <a:avLst/>
          </a:prstGeom>
          <a:solidFill>
            <a:srgbClr val="61D4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a:extLst>
              <a:ext uri="{FF2B5EF4-FFF2-40B4-BE49-F238E27FC236}">
                <a16:creationId xmlns:a16="http://schemas.microsoft.com/office/drawing/2014/main" id="{9B08EC17-95B6-70A2-E787-11A9ABF434F6}"/>
              </a:ext>
            </a:extLst>
          </p:cNvPr>
          <p:cNvSpPr/>
          <p:nvPr/>
        </p:nvSpPr>
        <p:spPr>
          <a:xfrm>
            <a:off x="4239210" y="2132462"/>
            <a:ext cx="996287" cy="996287"/>
          </a:xfrm>
          <a:prstGeom prst="ellipse">
            <a:avLst/>
          </a:prstGeom>
          <a:solidFill>
            <a:srgbClr val="61D4E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仓耳青禾体-谷力 W05" panose="02020400000000000000" pitchFamily="18" charset="-122"/>
                <a:ea typeface="仓耳青禾体-谷力 W05" panose="02020400000000000000" pitchFamily="18" charset="-122"/>
              </a:rPr>
              <a:t>弥补</a:t>
            </a:r>
          </a:p>
        </p:txBody>
      </p:sp>
      <p:sp>
        <p:nvSpPr>
          <p:cNvPr id="19" name="矩形 18">
            <a:extLst>
              <a:ext uri="{FF2B5EF4-FFF2-40B4-BE49-F238E27FC236}">
                <a16:creationId xmlns:a16="http://schemas.microsoft.com/office/drawing/2014/main" id="{09C135CB-8D1D-125C-4B9D-905CA1F050E0}"/>
              </a:ext>
            </a:extLst>
          </p:cNvPr>
          <p:cNvSpPr/>
          <p:nvPr/>
        </p:nvSpPr>
        <p:spPr>
          <a:xfrm>
            <a:off x="3618908" y="3330003"/>
            <a:ext cx="2236890" cy="3232039"/>
          </a:xfrm>
          <a:prstGeom prst="rect">
            <a:avLst/>
          </a:prstGeom>
        </p:spPr>
        <p:txBody>
          <a:bodyPr wrap="square">
            <a:spAutoFit/>
          </a:bodyPr>
          <a:lstStyle/>
          <a:p>
            <a:pPr algn="ctr">
              <a:lnSpc>
                <a:spcPct val="250000"/>
              </a:lnSpc>
            </a:pPr>
            <a:r>
              <a:rPr lang="zh-CN" altLang="en-US" sz="1400" dirty="0">
                <a:solidFill>
                  <a:srgbClr val="61D4EA"/>
                </a:solidFill>
                <a:latin typeface="仓耳青禾体-谷力 W05" panose="02020400000000000000" pitchFamily="18" charset="-122"/>
                <a:ea typeface="仓耳青禾体-谷力 W05" panose="02020400000000000000" pitchFamily="18" charset="-122"/>
              </a:rPr>
              <a:t>在此次事件中，拼多多虽然及时修复了漏洞并采取了补救措施，但漏洞的存在已经导致了平台的实际损失，因此拼多多可能需要承担一定的管理责任。</a:t>
            </a:r>
          </a:p>
        </p:txBody>
      </p:sp>
      <p:sp>
        <p:nvSpPr>
          <p:cNvPr id="20" name="箭头: V 形 19">
            <a:extLst>
              <a:ext uri="{FF2B5EF4-FFF2-40B4-BE49-F238E27FC236}">
                <a16:creationId xmlns:a16="http://schemas.microsoft.com/office/drawing/2014/main" id="{4D892E83-E00E-62AE-7602-555FAE89A992}"/>
              </a:ext>
            </a:extLst>
          </p:cNvPr>
          <p:cNvSpPr/>
          <p:nvPr/>
        </p:nvSpPr>
        <p:spPr>
          <a:xfrm>
            <a:off x="5801920" y="2490722"/>
            <a:ext cx="327810" cy="327810"/>
          </a:xfrm>
          <a:prstGeom prst="chevron">
            <a:avLst/>
          </a:prstGeom>
          <a:solidFill>
            <a:srgbClr val="61D4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箭头: V 形 20">
            <a:extLst>
              <a:ext uri="{FF2B5EF4-FFF2-40B4-BE49-F238E27FC236}">
                <a16:creationId xmlns:a16="http://schemas.microsoft.com/office/drawing/2014/main" id="{39151B4B-1379-9998-B372-580426EABA55}"/>
              </a:ext>
            </a:extLst>
          </p:cNvPr>
          <p:cNvSpPr/>
          <p:nvPr/>
        </p:nvSpPr>
        <p:spPr>
          <a:xfrm>
            <a:off x="6043756" y="2490722"/>
            <a:ext cx="327810" cy="327810"/>
          </a:xfrm>
          <a:prstGeom prst="chevron">
            <a:avLst/>
          </a:prstGeom>
          <a:solidFill>
            <a:srgbClr val="61D4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椭圆 21">
            <a:extLst>
              <a:ext uri="{FF2B5EF4-FFF2-40B4-BE49-F238E27FC236}">
                <a16:creationId xmlns:a16="http://schemas.microsoft.com/office/drawing/2014/main" id="{9BA473E4-68A6-5B57-D5C9-94EA021C711E}"/>
              </a:ext>
            </a:extLst>
          </p:cNvPr>
          <p:cNvSpPr/>
          <p:nvPr/>
        </p:nvSpPr>
        <p:spPr>
          <a:xfrm>
            <a:off x="6991868" y="2139291"/>
            <a:ext cx="996287" cy="996287"/>
          </a:xfrm>
          <a:prstGeom prst="ellipse">
            <a:avLst/>
          </a:prstGeom>
          <a:solidFill>
            <a:srgbClr val="61D4E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t>黑灰产团伙的责任：</a:t>
            </a:r>
          </a:p>
        </p:txBody>
      </p:sp>
      <p:sp>
        <p:nvSpPr>
          <p:cNvPr id="24" name="矩形 23">
            <a:extLst>
              <a:ext uri="{FF2B5EF4-FFF2-40B4-BE49-F238E27FC236}">
                <a16:creationId xmlns:a16="http://schemas.microsoft.com/office/drawing/2014/main" id="{BF7235C6-5C29-FC9A-26EA-712FC3CB5F60}"/>
              </a:ext>
            </a:extLst>
          </p:cNvPr>
          <p:cNvSpPr/>
          <p:nvPr/>
        </p:nvSpPr>
        <p:spPr>
          <a:xfrm>
            <a:off x="6371565" y="3330003"/>
            <a:ext cx="2349647" cy="3232039"/>
          </a:xfrm>
          <a:prstGeom prst="rect">
            <a:avLst/>
          </a:prstGeom>
        </p:spPr>
        <p:txBody>
          <a:bodyPr wrap="square">
            <a:spAutoFit/>
          </a:bodyPr>
          <a:lstStyle/>
          <a:p>
            <a:pPr algn="ctr">
              <a:lnSpc>
                <a:spcPct val="250000"/>
              </a:lnSpc>
            </a:pPr>
            <a:r>
              <a:rPr lang="zh-CN" altLang="en-US" sz="1400" dirty="0">
                <a:solidFill>
                  <a:srgbClr val="61D4EA"/>
                </a:solidFill>
                <a:latin typeface="仓耳青禾体-谷力 W05" panose="02020400000000000000" pitchFamily="18" charset="-122"/>
                <a:ea typeface="仓耳青禾体-谷力 W05" panose="02020400000000000000" pitchFamily="18" charset="-122"/>
              </a:rPr>
              <a:t>黑灰产团伙利用平台漏洞进行不正当牟利，其行为涉嫌犯罪。</a:t>
            </a:r>
          </a:p>
          <a:p>
            <a:pPr algn="ctr">
              <a:lnSpc>
                <a:spcPct val="250000"/>
              </a:lnSpc>
            </a:pPr>
            <a:r>
              <a:rPr lang="zh-CN" altLang="en-US" sz="1400" dirty="0">
                <a:solidFill>
                  <a:srgbClr val="61D4EA"/>
                </a:solidFill>
                <a:latin typeface="仓耳青禾体-谷力 W05" panose="02020400000000000000" pitchFamily="18" charset="-122"/>
                <a:ea typeface="仓耳青禾体-谷力 W05" panose="02020400000000000000" pitchFamily="18" charset="-122"/>
              </a:rPr>
              <a:t>根据相关法律法规，黑灰产团伙可能需要承担刑事责任，包括诈骗罪、盗窃罪等。</a:t>
            </a:r>
          </a:p>
        </p:txBody>
      </p:sp>
      <p:sp>
        <p:nvSpPr>
          <p:cNvPr id="25" name="箭头: V 形 24">
            <a:extLst>
              <a:ext uri="{FF2B5EF4-FFF2-40B4-BE49-F238E27FC236}">
                <a16:creationId xmlns:a16="http://schemas.microsoft.com/office/drawing/2014/main" id="{F5AF0955-5E9C-4573-3CFE-5D3C697BC4EF}"/>
              </a:ext>
            </a:extLst>
          </p:cNvPr>
          <p:cNvSpPr/>
          <p:nvPr/>
        </p:nvSpPr>
        <p:spPr>
          <a:xfrm>
            <a:off x="8554578" y="2497551"/>
            <a:ext cx="327810" cy="327810"/>
          </a:xfrm>
          <a:prstGeom prst="chevron">
            <a:avLst/>
          </a:prstGeom>
          <a:solidFill>
            <a:srgbClr val="61D4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a:extLst>
              <a:ext uri="{FF2B5EF4-FFF2-40B4-BE49-F238E27FC236}">
                <a16:creationId xmlns:a16="http://schemas.microsoft.com/office/drawing/2014/main" id="{57460514-74C6-DE95-826A-52A0CF3BE4DA}"/>
              </a:ext>
            </a:extLst>
          </p:cNvPr>
          <p:cNvSpPr/>
          <p:nvPr/>
        </p:nvSpPr>
        <p:spPr>
          <a:xfrm>
            <a:off x="8796414" y="2497551"/>
            <a:ext cx="327810" cy="327810"/>
          </a:xfrm>
          <a:prstGeom prst="chevron">
            <a:avLst/>
          </a:prstGeom>
          <a:solidFill>
            <a:srgbClr val="61D4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椭圆 26">
            <a:extLst>
              <a:ext uri="{FF2B5EF4-FFF2-40B4-BE49-F238E27FC236}">
                <a16:creationId xmlns:a16="http://schemas.microsoft.com/office/drawing/2014/main" id="{404F927A-F89E-74F4-00FA-B6DC5E4FCCB1}"/>
              </a:ext>
            </a:extLst>
          </p:cNvPr>
          <p:cNvSpPr/>
          <p:nvPr/>
        </p:nvSpPr>
        <p:spPr>
          <a:xfrm>
            <a:off x="9994571" y="2139291"/>
            <a:ext cx="996287" cy="996287"/>
          </a:xfrm>
          <a:prstGeom prst="ellipse">
            <a:avLst/>
          </a:prstGeom>
          <a:solidFill>
            <a:srgbClr val="61D4E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t>用户的责任：</a:t>
            </a:r>
          </a:p>
        </p:txBody>
      </p:sp>
      <p:sp>
        <p:nvSpPr>
          <p:cNvPr id="29" name="矩形 28">
            <a:extLst>
              <a:ext uri="{FF2B5EF4-FFF2-40B4-BE49-F238E27FC236}">
                <a16:creationId xmlns:a16="http://schemas.microsoft.com/office/drawing/2014/main" id="{3D22356C-981B-07E6-9F6F-64F38B0CF5EF}"/>
              </a:ext>
            </a:extLst>
          </p:cNvPr>
          <p:cNvSpPr/>
          <p:nvPr/>
        </p:nvSpPr>
        <p:spPr>
          <a:xfrm>
            <a:off x="9374269" y="3330003"/>
            <a:ext cx="2236890" cy="3232039"/>
          </a:xfrm>
          <a:prstGeom prst="rect">
            <a:avLst/>
          </a:prstGeom>
        </p:spPr>
        <p:txBody>
          <a:bodyPr wrap="square">
            <a:spAutoFit/>
          </a:bodyPr>
          <a:lstStyle/>
          <a:p>
            <a:pPr algn="ctr">
              <a:lnSpc>
                <a:spcPct val="250000"/>
              </a:lnSpc>
            </a:pPr>
            <a:r>
              <a:rPr lang="zh-CN" altLang="en-US" sz="1400" dirty="0">
                <a:solidFill>
                  <a:srgbClr val="61D4EA"/>
                </a:solidFill>
                <a:latin typeface="仓耳青禾体-谷力 W05" panose="02020400000000000000" pitchFamily="18" charset="-122"/>
                <a:ea typeface="仓耳青禾体-谷力 W05" panose="02020400000000000000" pitchFamily="18" charset="-122"/>
              </a:rPr>
              <a:t>但是，如果用户明知是平台漏洞而故意利用，或者通过非法手段获取优惠券进行消费，那么他们也可能需要承担一定的法律责任。</a:t>
            </a:r>
          </a:p>
        </p:txBody>
      </p:sp>
    </p:spTree>
    <p:extLst>
      <p:ext uri="{BB962C8B-B14F-4D97-AF65-F5344CB8AC3E}">
        <p14:creationId xmlns:p14="http://schemas.microsoft.com/office/powerpoint/2010/main" val="1862513191"/>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rLs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rLs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rLst="">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rLst="">
                                      <p:cBhvr>
                                        <p:cTn id="19" dur="500"/>
                                        <p:tgtEl>
                                          <p:spTgt spid="1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rLst="">
                                      <p:cBhvr>
                                        <p:cTn id="23" dur="500"/>
                                        <p:tgtEl>
                                          <p:spTgt spid="1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rLst="">
                                      <p:cBhvr>
                                        <p:cTn id="27" dur="500"/>
                                        <p:tgtEl>
                                          <p:spTgt spid="1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rLst="">
                                      <p:cBhvr>
                                        <p:cTn id="31" dur="500"/>
                                        <p:tgtEl>
                                          <p:spTgt spid="2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rLst="">
                                      <p:cBhvr>
                                        <p:cTn id="35" dur="500"/>
                                        <p:tgtEl>
                                          <p:spTgt spid="21"/>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rLst="">
                                      <p:cBhvr>
                                        <p:cTn id="39" dur="500"/>
                                        <p:tgtEl>
                                          <p:spTgt spid="22"/>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rLst="">
                                      <p:cBhvr>
                                        <p:cTn id="43" dur="500"/>
                                        <p:tgtEl>
                                          <p:spTgt spid="24"/>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rLst="">
                                      <p:cBhvr>
                                        <p:cTn id="47" dur="500"/>
                                        <p:tgtEl>
                                          <p:spTgt spid="25"/>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rLst="">
                                      <p:cBhvr>
                                        <p:cTn id="51" dur="500"/>
                                        <p:tgtEl>
                                          <p:spTgt spid="26"/>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rLst="">
                                      <p:cBhvr>
                                        <p:cTn id="55" dur="500"/>
                                        <p:tgtEl>
                                          <p:spTgt spid="27"/>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left)" prLst="">
                                      <p:cBhvr>
                                        <p:cTn id="5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6" grpId="0" animBg="1"/>
      <p:bldP spid="11" grpId="0" animBg="1"/>
      <p:bldP spid="17" grpId="0" animBg="1"/>
      <p:bldP spid="19" grpId="0"/>
      <p:bldP spid="20" grpId="0" animBg="1"/>
      <p:bldP spid="21" grpId="0" animBg="1"/>
      <p:bldP spid="22" grpId="0" animBg="1"/>
      <p:bldP spid="24" grpId="0"/>
      <p:bldP spid="25" grpId="0" animBg="1"/>
      <p:bldP spid="26" grpId="0" animBg="1"/>
      <p:bldP spid="27" grpId="0" animBg="1"/>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9262E-E448-3AD4-8927-4092DCB921BA}"/>
              </a:ext>
            </a:extLst>
          </p:cNvPr>
          <p:cNvSpPr>
            <a:spLocks noGrp="1"/>
          </p:cNvSpPr>
          <p:nvPr>
            <p:ph type="title"/>
          </p:nvPr>
        </p:nvSpPr>
        <p:spPr/>
        <p:txBody>
          <a:bodyPr>
            <a:normAutofit fontScale="90000"/>
          </a:bodyPr>
          <a:lstStyle/>
          <a:p>
            <a:br>
              <a:rPr lang="en-US" altLang="zh-CN" sz="1800" kern="100" dirty="0">
                <a:solidFill>
                  <a:srgbClr val="00B0F0"/>
                </a:solidFill>
                <a:effectLst/>
                <a:latin typeface="Times New Roman" panose="02020603050405020304" pitchFamily="18" charset="0"/>
                <a:ea typeface="宋体" panose="02010600030101010101" pitchFamily="2" charset="-122"/>
              </a:rPr>
            </a:br>
            <a:br>
              <a:rPr lang="en-US" altLang="zh-CN" sz="1800" kern="100" dirty="0">
                <a:solidFill>
                  <a:srgbClr val="00B0F0"/>
                </a:solidFill>
                <a:effectLst/>
                <a:latin typeface="Times New Roman" panose="02020603050405020304" pitchFamily="18" charset="0"/>
                <a:ea typeface="宋体" panose="02010600030101010101" pitchFamily="2" charset="-122"/>
              </a:rPr>
            </a:br>
            <a:br>
              <a:rPr lang="en-US" altLang="zh-CN" sz="1800" kern="100" dirty="0">
                <a:solidFill>
                  <a:srgbClr val="00B0F0"/>
                </a:solidFill>
                <a:effectLst/>
                <a:latin typeface="Times New Roman" panose="02020603050405020304" pitchFamily="18" charset="0"/>
                <a:ea typeface="宋体" panose="02010600030101010101" pitchFamily="2" charset="-122"/>
              </a:rPr>
            </a:br>
            <a:br>
              <a:rPr lang="en-US" altLang="zh-CN" sz="1800" kern="100" dirty="0">
                <a:solidFill>
                  <a:srgbClr val="00B0F0"/>
                </a:solidFill>
                <a:effectLst/>
                <a:latin typeface="Times New Roman" panose="02020603050405020304" pitchFamily="18" charset="0"/>
                <a:ea typeface="宋体" panose="02010600030101010101" pitchFamily="2" charset="-122"/>
              </a:rPr>
            </a:br>
            <a:br>
              <a:rPr lang="en-US" altLang="zh-CN" sz="1800" kern="100" dirty="0">
                <a:solidFill>
                  <a:srgbClr val="00B0F0"/>
                </a:solidFill>
                <a:effectLst/>
                <a:latin typeface="Times New Roman" panose="02020603050405020304" pitchFamily="18" charset="0"/>
                <a:ea typeface="宋体" panose="02010600030101010101" pitchFamily="2" charset="-122"/>
              </a:rPr>
            </a:br>
            <a:br>
              <a:rPr lang="en-US" altLang="zh-CN" sz="1800" kern="100" dirty="0">
                <a:solidFill>
                  <a:srgbClr val="00B0F0"/>
                </a:solidFill>
                <a:effectLst/>
                <a:latin typeface="Times New Roman" panose="02020603050405020304" pitchFamily="18" charset="0"/>
                <a:ea typeface="宋体" panose="02010600030101010101" pitchFamily="2" charset="-122"/>
              </a:rPr>
            </a:br>
            <a:r>
              <a:rPr lang="zh-CN" altLang="zh-CN" sz="1800" kern="100" dirty="0">
                <a:solidFill>
                  <a:srgbClr val="00B0F0"/>
                </a:solidFill>
                <a:effectLst/>
                <a:latin typeface="Times New Roman" panose="02020603050405020304" pitchFamily="18" charset="0"/>
                <a:ea typeface="宋体" panose="02010600030101010101" pitchFamily="2" charset="-122"/>
              </a:rPr>
              <a:t>相关法条</a:t>
            </a:r>
            <a:br>
              <a:rPr lang="zh-CN" altLang="zh-CN" sz="1800" kern="100" dirty="0">
                <a:effectLst/>
                <a:latin typeface="Times New Roman" panose="02020603050405020304" pitchFamily="18" charset="0"/>
                <a:ea typeface="宋体" panose="02010600030101010101" pitchFamily="2" charset="-122"/>
              </a:rPr>
            </a:br>
            <a:endParaRPr lang="zh-CN" altLang="en-US" dirty="0"/>
          </a:p>
        </p:txBody>
      </p:sp>
      <p:sp>
        <p:nvSpPr>
          <p:cNvPr id="3" name="内容占位符 2">
            <a:extLst>
              <a:ext uri="{FF2B5EF4-FFF2-40B4-BE49-F238E27FC236}">
                <a16:creationId xmlns:a16="http://schemas.microsoft.com/office/drawing/2014/main" id="{43641CBF-377D-9C07-1907-91EB32925811}"/>
              </a:ext>
            </a:extLst>
          </p:cNvPr>
          <p:cNvSpPr>
            <a:spLocks noGrp="1"/>
          </p:cNvSpPr>
          <p:nvPr>
            <p:ph idx="1"/>
          </p:nvPr>
        </p:nvSpPr>
        <p:spPr/>
        <p:txBody>
          <a:bodyPr/>
          <a:lstStyle/>
          <a:p>
            <a:pPr algn="just">
              <a:lnSpc>
                <a:spcPct val="125000"/>
              </a:lnSpc>
            </a:pPr>
            <a:r>
              <a:rPr lang="zh-CN" altLang="zh-CN" sz="1800" kern="100" dirty="0">
                <a:solidFill>
                  <a:srgbClr val="00B0F0"/>
                </a:solidFill>
                <a:effectLst/>
                <a:latin typeface="Times New Roman" panose="02020603050405020304" pitchFamily="18" charset="0"/>
                <a:ea typeface="宋体" panose="02010600030101010101" pitchFamily="2" charset="-122"/>
              </a:rPr>
              <a:t>《中华人民共和国刑法》：</a:t>
            </a:r>
            <a:endParaRPr lang="zh-CN" altLang="zh-CN" sz="1800" kern="100" dirty="0">
              <a:effectLst/>
              <a:latin typeface="Times New Roman" panose="02020603050405020304" pitchFamily="18" charset="0"/>
              <a:ea typeface="宋体" panose="02010600030101010101" pitchFamily="2" charset="-122"/>
            </a:endParaRPr>
          </a:p>
          <a:p>
            <a:pPr algn="just">
              <a:lnSpc>
                <a:spcPct val="125000"/>
              </a:lnSpc>
            </a:pPr>
            <a:r>
              <a:rPr lang="zh-CN" altLang="zh-CN" sz="1800" kern="100" dirty="0">
                <a:solidFill>
                  <a:srgbClr val="00B0F0"/>
                </a:solidFill>
                <a:effectLst/>
                <a:latin typeface="Times New Roman" panose="02020603050405020304" pitchFamily="18" charset="0"/>
                <a:ea typeface="宋体" panose="02010600030101010101" pitchFamily="2" charset="-122"/>
              </a:rPr>
              <a:t>诈骗罪：第二百六十六条，以非法占有为目的，用虚构事实或隐瞒真相的方法，骗取数额较大的公私财物的行为。</a:t>
            </a:r>
            <a:endParaRPr lang="zh-CN" altLang="zh-CN" sz="1800" kern="100" dirty="0">
              <a:effectLst/>
              <a:latin typeface="Times New Roman" panose="02020603050405020304" pitchFamily="18" charset="0"/>
              <a:ea typeface="宋体" panose="02010600030101010101" pitchFamily="2" charset="-122"/>
            </a:endParaRPr>
          </a:p>
          <a:p>
            <a:pPr algn="just">
              <a:lnSpc>
                <a:spcPct val="125000"/>
              </a:lnSpc>
            </a:pPr>
            <a:r>
              <a:rPr lang="zh-CN" altLang="zh-CN" sz="1800" kern="100" dirty="0">
                <a:solidFill>
                  <a:srgbClr val="00B0F0"/>
                </a:solidFill>
                <a:effectLst/>
                <a:latin typeface="Times New Roman" panose="02020603050405020304" pitchFamily="18" charset="0"/>
                <a:ea typeface="宋体" panose="02010600030101010101" pitchFamily="2" charset="-122"/>
              </a:rPr>
              <a:t>盗窃罪：第二百六十四条，盗窃公私财物，数额较大的行为。</a:t>
            </a:r>
            <a:endParaRPr lang="zh-CN" altLang="zh-CN" sz="1800" kern="100" dirty="0">
              <a:effectLst/>
              <a:latin typeface="Times New Roman" panose="02020603050405020304" pitchFamily="18" charset="0"/>
              <a:ea typeface="宋体" panose="02010600030101010101" pitchFamily="2" charset="-122"/>
            </a:endParaRPr>
          </a:p>
          <a:p>
            <a:pPr algn="just">
              <a:lnSpc>
                <a:spcPct val="125000"/>
              </a:lnSpc>
            </a:pPr>
            <a:r>
              <a:rPr lang="zh-CN" altLang="zh-CN" sz="1800" kern="100" dirty="0">
                <a:solidFill>
                  <a:srgbClr val="00B0F0"/>
                </a:solidFill>
                <a:effectLst/>
                <a:latin typeface="Times New Roman" panose="02020603050405020304" pitchFamily="18" charset="0"/>
                <a:ea typeface="宋体" panose="02010600030101010101" pitchFamily="2" charset="-122"/>
              </a:rPr>
              <a:t>《电子商务法》：</a:t>
            </a:r>
            <a:endParaRPr lang="zh-CN" altLang="zh-CN" sz="1800" kern="100" dirty="0">
              <a:effectLst/>
              <a:latin typeface="Times New Roman" panose="02020603050405020304" pitchFamily="18" charset="0"/>
              <a:ea typeface="宋体" panose="02010600030101010101" pitchFamily="2" charset="-122"/>
            </a:endParaRPr>
          </a:p>
          <a:p>
            <a:pPr algn="just">
              <a:lnSpc>
                <a:spcPct val="125000"/>
              </a:lnSpc>
            </a:pPr>
            <a:r>
              <a:rPr lang="zh-CN" altLang="zh-CN" sz="1800" kern="100" dirty="0">
                <a:solidFill>
                  <a:srgbClr val="00B0F0"/>
                </a:solidFill>
                <a:effectLst/>
                <a:latin typeface="Times New Roman" panose="02020603050405020304" pitchFamily="18" charset="0"/>
                <a:ea typeface="宋体" panose="02010600030101010101" pitchFamily="2" charset="-122"/>
              </a:rPr>
              <a:t>第四十九条，电子商务经营者发布的商品或者服务信息符合要约条件的，用户选择该商品或者服务并提交订单成功，合同成立。电子商务经营者不得以格式条款等方式约定消费者支付价款后合同不成立。</a:t>
            </a:r>
            <a:endParaRPr lang="zh-CN" altLang="zh-CN" sz="1800" kern="100" dirty="0">
              <a:effectLst/>
              <a:latin typeface="Times New Roman" panose="02020603050405020304" pitchFamily="18" charset="0"/>
              <a:ea typeface="宋体" panose="02010600030101010101" pitchFamily="2" charset="-122"/>
            </a:endParaRPr>
          </a:p>
          <a:p>
            <a:pPr algn="just">
              <a:lnSpc>
                <a:spcPct val="125000"/>
              </a:lnSpc>
            </a:pPr>
            <a:r>
              <a:rPr lang="zh-CN" altLang="zh-CN" sz="1800" kern="100" dirty="0">
                <a:solidFill>
                  <a:srgbClr val="00B0F0"/>
                </a:solidFill>
                <a:effectLst/>
                <a:latin typeface="Times New Roman" panose="02020603050405020304" pitchFamily="18" charset="0"/>
                <a:ea typeface="宋体" panose="02010600030101010101" pitchFamily="2" charset="-122"/>
              </a:rPr>
              <a:t>判决结果</a:t>
            </a:r>
            <a:endParaRPr lang="zh-CN" altLang="zh-CN" sz="1800" kern="100" dirty="0">
              <a:effectLst/>
              <a:latin typeface="Times New Roman" panose="02020603050405020304" pitchFamily="18" charset="0"/>
              <a:ea typeface="宋体" panose="02010600030101010101" pitchFamily="2" charset="-122"/>
            </a:endParaRPr>
          </a:p>
          <a:p>
            <a:pPr algn="just">
              <a:lnSpc>
                <a:spcPct val="125000"/>
              </a:lnSpc>
            </a:pPr>
            <a:r>
              <a:rPr lang="zh-CN" altLang="zh-CN" sz="1800" kern="100" dirty="0">
                <a:solidFill>
                  <a:srgbClr val="00B0F0"/>
                </a:solidFill>
                <a:effectLst/>
                <a:latin typeface="Times New Roman" panose="02020603050405020304" pitchFamily="18" charset="0"/>
                <a:ea typeface="宋体" panose="02010600030101010101" pitchFamily="2" charset="-122"/>
              </a:rPr>
              <a:t>关于此次事件的判决结果，由于涉及到具体的司法程序和证据收集过程，因此目前无法给出确切的判决结果。</a:t>
            </a:r>
            <a:endParaRPr lang="zh-CN" altLang="en-US" dirty="0"/>
          </a:p>
        </p:txBody>
      </p:sp>
      <p:pic>
        <p:nvPicPr>
          <p:cNvPr id="4" name="图片 3">
            <a:extLst>
              <a:ext uri="{FF2B5EF4-FFF2-40B4-BE49-F238E27FC236}">
                <a16:creationId xmlns:a16="http://schemas.microsoft.com/office/drawing/2014/main" id="{B796E499-9D75-51F2-A2FC-4DE6EDDF2FA3}"/>
              </a:ext>
            </a:extLst>
          </p:cNvPr>
          <p:cNvPicPr>
            <a:picLocks noChangeAspect="1"/>
          </p:cNvPicPr>
          <p:nvPr/>
        </p:nvPicPr>
        <p:blipFill>
          <a:blip r:embed="rId2"/>
          <a:srcRect l="10992" t="-1" r="14504" b="-4428"/>
          <a:stretch>
            <a:fillRect/>
          </a:stretch>
        </p:blipFill>
        <p:spPr>
          <a:xfrm>
            <a:off x="122830" y="150126"/>
            <a:ext cx="832513" cy="777922"/>
          </a:xfrm>
          <a:prstGeom prst="rect">
            <a:avLst/>
          </a:prstGeom>
        </p:spPr>
      </p:pic>
      <p:sp>
        <p:nvSpPr>
          <p:cNvPr id="5" name="矩形 4">
            <a:extLst>
              <a:ext uri="{FF2B5EF4-FFF2-40B4-BE49-F238E27FC236}">
                <a16:creationId xmlns:a16="http://schemas.microsoft.com/office/drawing/2014/main" id="{F0827A37-1BFF-79E0-DAE7-358D27E85739}"/>
              </a:ext>
            </a:extLst>
          </p:cNvPr>
          <p:cNvSpPr/>
          <p:nvPr/>
        </p:nvSpPr>
        <p:spPr>
          <a:xfrm>
            <a:off x="166805" y="246699"/>
            <a:ext cx="744562" cy="584775"/>
          </a:xfrm>
          <a:prstGeom prst="rect">
            <a:avLst/>
          </a:prstGeom>
        </p:spPr>
        <p:txBody>
          <a:bodyPr wrap="square">
            <a:spAutoFit/>
          </a:bodyPr>
          <a:lstStyle/>
          <a:p>
            <a:pPr algn="ctr"/>
            <a:r>
              <a:rPr lang="en-US" altLang="zh-CN" sz="3200" b="1">
                <a:solidFill>
                  <a:srgbClr val="61D4EA"/>
                </a:solidFill>
                <a:latin typeface="仓耳青禾体-谷力 W05" panose="02020400000000000000" pitchFamily="18" charset="-122"/>
                <a:ea typeface="仓耳青禾体-谷力 W05" panose="02020400000000000000" pitchFamily="18" charset="-122"/>
              </a:rPr>
              <a:t>02</a:t>
            </a:r>
            <a:endParaRPr lang="zh-CN" altLang="en-US" sz="3200"/>
          </a:p>
        </p:txBody>
      </p:sp>
      <p:sp>
        <p:nvSpPr>
          <p:cNvPr id="6" name="矩形 5">
            <a:extLst>
              <a:ext uri="{FF2B5EF4-FFF2-40B4-BE49-F238E27FC236}">
                <a16:creationId xmlns:a16="http://schemas.microsoft.com/office/drawing/2014/main" id="{2CC10BA0-DD50-6AD5-4260-BA81D147C88A}"/>
              </a:ext>
            </a:extLst>
          </p:cNvPr>
          <p:cNvSpPr/>
          <p:nvPr/>
        </p:nvSpPr>
        <p:spPr>
          <a:xfrm>
            <a:off x="999319" y="246698"/>
            <a:ext cx="5224060" cy="584775"/>
          </a:xfrm>
          <a:prstGeom prst="rect">
            <a:avLst/>
          </a:prstGeom>
        </p:spPr>
        <p:txBody>
          <a:bodyPr wrap="square">
            <a:spAutoFit/>
          </a:bodyPr>
          <a:lstStyle/>
          <a:p>
            <a:r>
              <a:rPr lang="zh-CN" altLang="en-US" sz="3200" b="1" dirty="0">
                <a:solidFill>
                  <a:srgbClr val="61D4EA"/>
                </a:solidFill>
                <a:latin typeface="仓耳青禾体-谷力 W05" panose="02020400000000000000" pitchFamily="18" charset="-122"/>
                <a:ea typeface="仓耳青禾体-谷力 W05" panose="02020400000000000000" pitchFamily="18" charset="-122"/>
              </a:rPr>
              <a:t>法律责任界定</a:t>
            </a:r>
            <a:endParaRPr lang="en-US" altLang="zh-CN" sz="3200" b="1" dirty="0">
              <a:solidFill>
                <a:srgbClr val="61D4EA"/>
              </a:solidFill>
              <a:latin typeface="仓耳青禾体-谷力 W05" panose="02020400000000000000" pitchFamily="18" charset="-122"/>
              <a:ea typeface="仓耳青禾体-谷力 W05" panose="02020400000000000000" pitchFamily="18" charset="-122"/>
            </a:endParaRPr>
          </a:p>
        </p:txBody>
      </p:sp>
    </p:spTree>
    <p:extLst>
      <p:ext uri="{BB962C8B-B14F-4D97-AF65-F5344CB8AC3E}">
        <p14:creationId xmlns:p14="http://schemas.microsoft.com/office/powerpoint/2010/main" val="3711804534"/>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515971" y="2019868"/>
            <a:ext cx="6730621" cy="15923"/>
            <a:chOff x="5515971" y="2019868"/>
            <a:chExt cx="6730621" cy="15923"/>
          </a:xfrm>
        </p:grpSpPr>
        <p:cxnSp>
          <p:nvCxnSpPr>
            <p:cNvPr id="4" name="直接连接符 3"/>
            <p:cNvCxnSpPr/>
            <p:nvPr/>
          </p:nvCxnSpPr>
          <p:spPr>
            <a:xfrm>
              <a:off x="5622879" y="2019868"/>
              <a:ext cx="6623713" cy="0"/>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515971" y="2035791"/>
              <a:ext cx="2686334" cy="0"/>
            </a:xfrm>
            <a:prstGeom prst="line">
              <a:avLst/>
            </a:prstGeom>
            <a:ln w="76200">
              <a:solidFill>
                <a:srgbClr val="61D4EA"/>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175145" y="4810837"/>
            <a:ext cx="8639032" cy="22745"/>
            <a:chOff x="-175145" y="4810837"/>
            <a:chExt cx="8639032" cy="22745"/>
          </a:xfrm>
        </p:grpSpPr>
        <p:cxnSp>
          <p:nvCxnSpPr>
            <p:cNvPr id="8" name="直接连接符 7"/>
            <p:cNvCxnSpPr/>
            <p:nvPr/>
          </p:nvCxnSpPr>
          <p:spPr>
            <a:xfrm>
              <a:off x="-175145" y="4833582"/>
              <a:ext cx="6623713" cy="0"/>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777553" y="4810837"/>
              <a:ext cx="2686334" cy="0"/>
            </a:xfrm>
            <a:prstGeom prst="line">
              <a:avLst/>
            </a:prstGeom>
            <a:ln w="76200">
              <a:solidFill>
                <a:srgbClr val="61D4EA"/>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1040580" y="2711412"/>
            <a:ext cx="2096131" cy="1446550"/>
          </a:xfrm>
          <a:prstGeom prst="rect">
            <a:avLst/>
          </a:prstGeom>
        </p:spPr>
        <p:txBody>
          <a:bodyPr wrap="square">
            <a:spAutoFit/>
          </a:bodyPr>
          <a:lstStyle/>
          <a:p>
            <a:pPr algn="ctr"/>
            <a:r>
              <a:rPr lang="en-US" altLang="zh-CN" sz="8800" b="1">
                <a:solidFill>
                  <a:srgbClr val="61D4EA"/>
                </a:solidFill>
                <a:latin typeface="仓耳青禾体-谷力 W05" panose="02020400000000000000" pitchFamily="18" charset="-122"/>
                <a:ea typeface="仓耳青禾体-谷力 W05" panose="02020400000000000000" pitchFamily="18" charset="-122"/>
              </a:rPr>
              <a:t>03/</a:t>
            </a:r>
            <a:endParaRPr lang="zh-CN" altLang="en-US" sz="8800" b="1">
              <a:solidFill>
                <a:srgbClr val="61D4EA"/>
              </a:solidFill>
              <a:latin typeface="仓耳青禾体-谷力 W05" panose="02020400000000000000" pitchFamily="18" charset="-122"/>
              <a:ea typeface="仓耳青禾体-谷力 W05" panose="02020400000000000000" pitchFamily="18" charset="-122"/>
            </a:endParaRPr>
          </a:p>
        </p:txBody>
      </p:sp>
      <p:sp>
        <p:nvSpPr>
          <p:cNvPr id="11" name="矩形 10"/>
          <p:cNvSpPr/>
          <p:nvPr/>
        </p:nvSpPr>
        <p:spPr>
          <a:xfrm>
            <a:off x="3568044" y="2503650"/>
            <a:ext cx="7270907" cy="769441"/>
          </a:xfrm>
          <a:prstGeom prst="rect">
            <a:avLst/>
          </a:prstGeom>
        </p:spPr>
        <p:txBody>
          <a:bodyPr wrap="square">
            <a:spAutoFit/>
          </a:bodyPr>
          <a:lstStyle/>
          <a:p>
            <a:pPr algn="ctr"/>
            <a:r>
              <a:rPr lang="en-US" altLang="zh-CN" sz="4400" b="1" dirty="0">
                <a:solidFill>
                  <a:srgbClr val="61D4EA"/>
                </a:solidFill>
                <a:latin typeface="仓耳青禾体-谷力 W05" panose="02020400000000000000" pitchFamily="18" charset="-122"/>
                <a:ea typeface="仓耳青禾体-谷力 W05" panose="02020400000000000000" pitchFamily="18" charset="-122"/>
              </a:rPr>
              <a:t>CTF</a:t>
            </a:r>
            <a:r>
              <a:rPr lang="zh-CN" altLang="en-US" sz="4400" b="1" dirty="0">
                <a:solidFill>
                  <a:srgbClr val="61D4EA"/>
                </a:solidFill>
                <a:latin typeface="仓耳青禾体-谷力 W05" panose="02020400000000000000" pitchFamily="18" charset="-122"/>
                <a:ea typeface="仓耳青禾体-谷力 W05" panose="02020400000000000000" pitchFamily="18" charset="-122"/>
              </a:rPr>
              <a:t>个人经历</a:t>
            </a:r>
          </a:p>
        </p:txBody>
      </p:sp>
      <p:sp>
        <p:nvSpPr>
          <p:cNvPr id="12" name="矩形 11"/>
          <p:cNvSpPr/>
          <p:nvPr/>
        </p:nvSpPr>
        <p:spPr>
          <a:xfrm>
            <a:off x="3568044" y="3405315"/>
            <a:ext cx="8332804" cy="475195"/>
          </a:xfrm>
          <a:prstGeom prst="rect">
            <a:avLst/>
          </a:prstGeom>
        </p:spPr>
        <p:txBody>
          <a:bodyPr wrap="square">
            <a:spAutoFit/>
          </a:bodyPr>
          <a:lstStyle/>
          <a:p>
            <a:pPr>
              <a:lnSpc>
                <a:spcPct val="250000"/>
              </a:lnSpc>
            </a:pPr>
            <a:r>
              <a:rPr lang="zh-CN" altLang="en-US" sz="1200" dirty="0">
                <a:solidFill>
                  <a:srgbClr val="61D4EA"/>
                </a:solidFill>
                <a:latin typeface="仓耳青禾体-谷力 W05" panose="02020400000000000000" pitchFamily="18" charset="-122"/>
                <a:ea typeface="仓耳青禾体-谷力 W05" panose="02020400000000000000" pitchFamily="18" charset="-122"/>
              </a:rPr>
              <a:t>做题过程中参考了很多网上教程，真的想不到竟然是这样做</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rLst="">
                                      <p:cBhvr>
                                        <p:cTn id="10" dur="1000"/>
                                        <p:tgtEl>
                                          <p:spTgt spid="13"/>
                                        </p:tgtEl>
                                      </p:cBhvr>
                                    </p:animEffect>
                                  </p:childTnLst>
                                </p:cTn>
                              </p:par>
                              <p:par>
                                <p:cTn id="11" presetID="3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90"/>
                                          </p:val>
                                        </p:tav>
                                        <p:tav tm="100000">
                                          <p:val>
                                            <p:fltVal val="0"/>
                                          </p:val>
                                        </p:tav>
                                      </p:tavLst>
                                    </p:anim>
                                    <p:animEffect transition="in" filter="fade" prLst="">
                                      <p:cBhvr>
                                        <p:cTn id="16" dur="1000"/>
                                        <p:tgtEl>
                                          <p:spTgt spid="1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rLst="">
                                      <p:cBhvr>
                                        <p:cTn id="22" dur="1000"/>
                                        <p:tgtEl>
                                          <p:spTgt spid="10"/>
                                        </p:tgtEl>
                                      </p:cBhvr>
                                    </p:animEffect>
                                  </p:childTnLst>
                                </p:cTn>
                              </p:par>
                              <p:par>
                                <p:cTn id="23" presetID="31" presetClass="entr"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1000" fill="hold"/>
                                        <p:tgtEl>
                                          <p:spTgt spid="11"/>
                                        </p:tgtEl>
                                        <p:attrNameLst>
                                          <p:attrName>ppt_w</p:attrName>
                                        </p:attrNameLst>
                                      </p:cBhvr>
                                      <p:tavLst>
                                        <p:tav tm="0">
                                          <p:val>
                                            <p:fltVal val="0"/>
                                          </p:val>
                                        </p:tav>
                                        <p:tav tm="100000">
                                          <p:val>
                                            <p:strVal val="#ppt_w"/>
                                          </p:val>
                                        </p:tav>
                                      </p:tavLst>
                                    </p:anim>
                                    <p:anim calcmode="lin" valueType="num">
                                      <p:cBhvr>
                                        <p:cTn id="26" dur="1000" fill="hold"/>
                                        <p:tgtEl>
                                          <p:spTgt spid="11"/>
                                        </p:tgtEl>
                                        <p:attrNameLst>
                                          <p:attrName>ppt_h</p:attrName>
                                        </p:attrNameLst>
                                      </p:cBhvr>
                                      <p:tavLst>
                                        <p:tav tm="0">
                                          <p:val>
                                            <p:fltVal val="0"/>
                                          </p:val>
                                        </p:tav>
                                        <p:tav tm="100000">
                                          <p:val>
                                            <p:strVal val="#ppt_h"/>
                                          </p:val>
                                        </p:tav>
                                      </p:tavLst>
                                    </p:anim>
                                    <p:anim calcmode="lin" valueType="num">
                                      <p:cBhvr>
                                        <p:cTn id="27" dur="1000" fill="hold"/>
                                        <p:tgtEl>
                                          <p:spTgt spid="11"/>
                                        </p:tgtEl>
                                        <p:attrNameLst>
                                          <p:attrName>style.rotation</p:attrName>
                                        </p:attrNameLst>
                                      </p:cBhvr>
                                      <p:tavLst>
                                        <p:tav tm="0">
                                          <p:val>
                                            <p:fltVal val="90"/>
                                          </p:val>
                                        </p:tav>
                                        <p:tav tm="100000">
                                          <p:val>
                                            <p:fltVal val="0"/>
                                          </p:val>
                                        </p:tav>
                                      </p:tavLst>
                                    </p:anim>
                                    <p:animEffect transition="in" filter="fade" prLst="">
                                      <p:cBhvr>
                                        <p:cTn id="28" dur="1000"/>
                                        <p:tgtEl>
                                          <p:spTgt spid="11"/>
                                        </p:tgtEl>
                                      </p:cBhvr>
                                    </p:animEffect>
                                  </p:childTnLst>
                                </p:cTn>
                              </p:par>
                              <p:par>
                                <p:cTn id="29" presetID="31" presetClass="entr" presetSubtype="0" fill="hold" grpId="2"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rLst="">
                                      <p:cBhvr>
                                        <p:cTn id="3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1"/>
      <p:bldP spid="12" grpId="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物体&#10;&#10;描述已自动生成"/>
          <p:cNvPicPr>
            <a:picLocks noChangeAspect="1"/>
          </p:cNvPicPr>
          <p:nvPr/>
        </p:nvPicPr>
        <p:blipFill>
          <a:blip r:embed="rId2"/>
          <a:srcRect l="3931" t="10317" r="3383" b="9981"/>
          <a:stretch>
            <a:fillRect/>
          </a:stretch>
        </p:blipFill>
        <p:spPr>
          <a:xfrm flipV="1">
            <a:off x="1057875" y="610736"/>
            <a:ext cx="10147697" cy="5817359"/>
          </a:xfrm>
          <a:prstGeom prst="rect">
            <a:avLst/>
          </a:prstGeom>
        </p:spPr>
      </p:pic>
      <p:sp>
        <p:nvSpPr>
          <p:cNvPr id="9" name="矩形 8"/>
          <p:cNvSpPr/>
          <p:nvPr/>
        </p:nvSpPr>
        <p:spPr>
          <a:xfrm>
            <a:off x="1717222" y="2454282"/>
            <a:ext cx="8757555" cy="2449517"/>
          </a:xfrm>
          <a:prstGeom prst="rect">
            <a:avLst/>
          </a:prstGeom>
        </p:spPr>
        <p:txBody>
          <a:bodyPr wrap="square">
            <a:spAutoFit/>
          </a:bodyPr>
          <a:lstStyle/>
          <a:p>
            <a:pPr>
              <a:lnSpc>
                <a:spcPct val="250000"/>
              </a:lnSpc>
            </a:pPr>
            <a:r>
              <a:rPr lang="zh-CN" altLang="en-US" sz="1600" dirty="0">
                <a:solidFill>
                  <a:srgbClr val="61D4EA"/>
                </a:solidFill>
                <a:latin typeface="仓耳青禾体-谷力 W05" panose="02020400000000000000" pitchFamily="18" charset="-122"/>
                <a:ea typeface="仓耳青禾体-谷力 W05" panose="02020400000000000000" pitchFamily="18" charset="-122"/>
              </a:rPr>
              <a:t>此篇</a:t>
            </a:r>
            <a:r>
              <a:rPr lang="en-US" altLang="zh-CN" sz="1600" dirty="0">
                <a:solidFill>
                  <a:srgbClr val="61D4EA"/>
                </a:solidFill>
                <a:latin typeface="仓耳青禾体-谷力 W05" panose="02020400000000000000" pitchFamily="18" charset="-122"/>
                <a:ea typeface="仓耳青禾体-谷力 W05" panose="02020400000000000000" pitchFamily="18" charset="-122"/>
              </a:rPr>
              <a:t>ppt</a:t>
            </a:r>
            <a:r>
              <a:rPr lang="zh-CN" altLang="en-US" sz="1600" dirty="0">
                <a:solidFill>
                  <a:srgbClr val="61D4EA"/>
                </a:solidFill>
                <a:latin typeface="仓耳青禾体-谷力 W05" panose="02020400000000000000" pitchFamily="18" charset="-122"/>
                <a:ea typeface="仓耳青禾体-谷力 W05" panose="02020400000000000000" pitchFamily="18" charset="-122"/>
              </a:rPr>
              <a:t>为网络攻防课程的演示</a:t>
            </a:r>
            <a:r>
              <a:rPr lang="en-US" altLang="zh-CN" sz="1600" dirty="0">
                <a:solidFill>
                  <a:srgbClr val="61D4EA"/>
                </a:solidFill>
                <a:latin typeface="仓耳青禾体-谷力 W05" panose="02020400000000000000" pitchFamily="18" charset="-122"/>
                <a:ea typeface="仓耳青禾体-谷力 W05" panose="02020400000000000000" pitchFamily="18" charset="-122"/>
              </a:rPr>
              <a:t>ppt</a:t>
            </a:r>
            <a:r>
              <a:rPr lang="zh-CN" altLang="en-US" sz="1600" dirty="0">
                <a:solidFill>
                  <a:srgbClr val="61D4EA"/>
                </a:solidFill>
                <a:latin typeface="仓耳青禾体-谷力 W05" panose="02020400000000000000" pitchFamily="18" charset="-122"/>
                <a:ea typeface="仓耳青禾体-谷力 W05" panose="02020400000000000000" pitchFamily="18" charset="-122"/>
              </a:rPr>
              <a:t>，内容注重于个人与其他人区别起来的非项目要素，只讲解项目之外的关于网络攻防计算机相关法律，扫描器试用以及网络入侵，</a:t>
            </a:r>
            <a:r>
              <a:rPr lang="en-US" altLang="zh-CN" sz="1600" dirty="0">
                <a:solidFill>
                  <a:srgbClr val="61D4EA"/>
                </a:solidFill>
                <a:latin typeface="仓耳青禾体-谷力 W05" panose="02020400000000000000" pitchFamily="18" charset="-122"/>
                <a:ea typeface="仓耳青禾体-谷力 W05" panose="02020400000000000000" pitchFamily="18" charset="-122"/>
              </a:rPr>
              <a:t>	CTF</a:t>
            </a:r>
            <a:r>
              <a:rPr lang="zh-CN" altLang="en-US" sz="1600" dirty="0">
                <a:solidFill>
                  <a:srgbClr val="61D4EA"/>
                </a:solidFill>
                <a:latin typeface="仓耳青禾体-谷力 W05" panose="02020400000000000000" pitchFamily="18" charset="-122"/>
                <a:ea typeface="仓耳青禾体-谷力 W05" panose="02020400000000000000" pitchFamily="18" charset="-122"/>
              </a:rPr>
              <a:t>等相关个人的有趣经历和个人体会。</a:t>
            </a:r>
            <a:endParaRPr lang="en-US" altLang="zh-CN" sz="1600" dirty="0">
              <a:solidFill>
                <a:srgbClr val="61D4EA"/>
              </a:solidFill>
              <a:latin typeface="仓耳青禾体-谷力 W05" panose="02020400000000000000" pitchFamily="18" charset="-122"/>
              <a:ea typeface="仓耳青禾体-谷力 W05" panose="02020400000000000000" pitchFamily="18" charset="-122"/>
            </a:endParaRPr>
          </a:p>
          <a:p>
            <a:pPr>
              <a:lnSpc>
                <a:spcPct val="250000"/>
              </a:lnSpc>
            </a:pPr>
            <a:endParaRPr lang="zh-CN" altLang="en-US" sz="1600" dirty="0">
              <a:solidFill>
                <a:srgbClr val="61D4EA"/>
              </a:solidFill>
              <a:latin typeface="仓耳青禾体-谷力 W05" panose="02020400000000000000" pitchFamily="18" charset="-122"/>
              <a:ea typeface="仓耳青禾体-谷力 W05" panose="02020400000000000000" pitchFamily="18" charset="-122"/>
            </a:endParaRPr>
          </a:p>
        </p:txBody>
      </p:sp>
      <p:sp>
        <p:nvSpPr>
          <p:cNvPr id="10" name="矩形 9"/>
          <p:cNvSpPr/>
          <p:nvPr/>
        </p:nvSpPr>
        <p:spPr>
          <a:xfrm>
            <a:off x="1962882" y="1530952"/>
            <a:ext cx="1954025" cy="923330"/>
          </a:xfrm>
          <a:prstGeom prst="rect">
            <a:avLst/>
          </a:prstGeom>
        </p:spPr>
        <p:txBody>
          <a:bodyPr wrap="square">
            <a:spAutoFit/>
          </a:bodyPr>
          <a:lstStyle/>
          <a:p>
            <a:r>
              <a:rPr lang="zh-CN" altLang="en-US" sz="5400" b="1" dirty="0">
                <a:solidFill>
                  <a:srgbClr val="61D4EA"/>
                </a:solidFill>
                <a:latin typeface="仓耳青禾体-谷力 W05" panose="02020400000000000000" pitchFamily="18" charset="-122"/>
                <a:ea typeface="仓耳青禾体-谷力 W05" panose="02020400000000000000" pitchFamily="18" charset="-122"/>
              </a:rPr>
              <a:t>前 言</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rLst="">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1"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rLst="">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rLst="">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l="10992" t="-1" r="14504" b="-4428"/>
          <a:stretch>
            <a:fillRect/>
          </a:stretch>
        </p:blipFill>
        <p:spPr>
          <a:xfrm>
            <a:off x="122830" y="150126"/>
            <a:ext cx="832513" cy="777922"/>
          </a:xfrm>
          <a:prstGeom prst="rect">
            <a:avLst/>
          </a:prstGeom>
        </p:spPr>
      </p:pic>
      <p:sp>
        <p:nvSpPr>
          <p:cNvPr id="4" name="矩形 3"/>
          <p:cNvSpPr/>
          <p:nvPr/>
        </p:nvSpPr>
        <p:spPr>
          <a:xfrm>
            <a:off x="166805" y="246699"/>
            <a:ext cx="744562" cy="584775"/>
          </a:xfrm>
          <a:prstGeom prst="rect">
            <a:avLst/>
          </a:prstGeom>
        </p:spPr>
        <p:txBody>
          <a:bodyPr wrap="square">
            <a:spAutoFit/>
          </a:bodyPr>
          <a:lstStyle/>
          <a:p>
            <a:pPr algn="ctr"/>
            <a:r>
              <a:rPr lang="en-US" altLang="zh-CN" sz="3200" b="1">
                <a:solidFill>
                  <a:srgbClr val="61D4EA"/>
                </a:solidFill>
                <a:latin typeface="仓耳青禾体-谷力 W05" panose="02020400000000000000" pitchFamily="18" charset="-122"/>
                <a:ea typeface="仓耳青禾体-谷力 W05" panose="02020400000000000000" pitchFamily="18" charset="-122"/>
              </a:rPr>
              <a:t>03</a:t>
            </a:r>
            <a:endParaRPr lang="zh-CN" altLang="en-US" sz="3200"/>
          </a:p>
        </p:txBody>
      </p:sp>
      <p:sp>
        <p:nvSpPr>
          <p:cNvPr id="5" name="矩形 4"/>
          <p:cNvSpPr/>
          <p:nvPr/>
        </p:nvSpPr>
        <p:spPr>
          <a:xfrm>
            <a:off x="999319" y="246698"/>
            <a:ext cx="5224060" cy="584775"/>
          </a:xfrm>
          <a:prstGeom prst="rect">
            <a:avLst/>
          </a:prstGeom>
        </p:spPr>
        <p:txBody>
          <a:bodyPr wrap="square">
            <a:spAutoFit/>
          </a:bodyPr>
          <a:lstStyle/>
          <a:p>
            <a:pPr algn="ctr"/>
            <a:r>
              <a:rPr lang="en-US" altLang="zh-CN" sz="3200" b="1" dirty="0">
                <a:solidFill>
                  <a:srgbClr val="61D4EA"/>
                </a:solidFill>
                <a:latin typeface="仓耳青禾体-谷力 W05" panose="02020400000000000000" pitchFamily="18" charset="-122"/>
                <a:ea typeface="仓耳青禾体-谷力 W05" panose="02020400000000000000" pitchFamily="18" charset="-122"/>
              </a:rPr>
              <a:t>CTF</a:t>
            </a:r>
            <a:r>
              <a:rPr lang="zh-CN" altLang="en-US" sz="3200" b="1" dirty="0">
                <a:solidFill>
                  <a:srgbClr val="61D4EA"/>
                </a:solidFill>
                <a:latin typeface="仓耳青禾体-谷力 W05" panose="02020400000000000000" pitchFamily="18" charset="-122"/>
                <a:ea typeface="仓耳青禾体-谷力 W05" panose="02020400000000000000" pitchFamily="18" charset="-122"/>
              </a:rPr>
              <a:t>个人经历</a:t>
            </a:r>
          </a:p>
        </p:txBody>
      </p:sp>
      <p:sp>
        <p:nvSpPr>
          <p:cNvPr id="2" name="矩形: 圆角 1"/>
          <p:cNvSpPr/>
          <p:nvPr/>
        </p:nvSpPr>
        <p:spPr>
          <a:xfrm>
            <a:off x="600500" y="1938973"/>
            <a:ext cx="5495499" cy="1490027"/>
          </a:xfrm>
          <a:prstGeom prst="roundRect">
            <a:avLst>
              <a:gd name="adj" fmla="val 13448"/>
            </a:avLst>
          </a:prstGeom>
          <a:noFill/>
          <a:ln>
            <a:solidFill>
              <a:srgbClr val="61D4E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707765" y="2082847"/>
            <a:ext cx="5280968" cy="1200329"/>
          </a:xfrm>
          <a:prstGeom prst="rect">
            <a:avLst/>
          </a:prstGeom>
        </p:spPr>
        <p:txBody>
          <a:bodyPr wrap="square">
            <a:spAutoFit/>
          </a:bodyPr>
          <a:lstStyle/>
          <a:p>
            <a:r>
              <a:rPr lang="zh-CN" altLang="zh-CN" dirty="0">
                <a:solidFill>
                  <a:schemeClr val="accent1">
                    <a:lumMod val="40000"/>
                    <a:lumOff val="60000"/>
                  </a:schemeClr>
                </a:solidFill>
              </a:rPr>
              <a:t>图片内藏有</a:t>
            </a:r>
            <a:r>
              <a:rPr lang="en-US" altLang="zh-CN" dirty="0">
                <a:solidFill>
                  <a:schemeClr val="accent1">
                    <a:lumMod val="40000"/>
                    <a:lumOff val="60000"/>
                  </a:schemeClr>
                </a:solidFill>
              </a:rPr>
              <a:t>5</a:t>
            </a:r>
            <a:r>
              <a:rPr lang="zh-CN" altLang="zh-CN" dirty="0">
                <a:solidFill>
                  <a:schemeClr val="accent1">
                    <a:lumMod val="40000"/>
                    <a:lumOff val="60000"/>
                  </a:schemeClr>
                </a:solidFill>
              </a:rPr>
              <a:t>位数密码，你能找出来吗？</a:t>
            </a:r>
          </a:p>
          <a:p>
            <a:r>
              <a:rPr lang="zh-CN" altLang="zh-CN" dirty="0">
                <a:solidFill>
                  <a:schemeClr val="accent1">
                    <a:lumMod val="40000"/>
                    <a:lumOff val="60000"/>
                  </a:schemeClr>
                </a:solidFill>
              </a:rPr>
              <a:t>解题链接：</a:t>
            </a:r>
            <a:r>
              <a:rPr lang="en-US" altLang="zh-CN" dirty="0">
                <a:solidFill>
                  <a:schemeClr val="accent1">
                    <a:lumMod val="40000"/>
                    <a:lumOff val="60000"/>
                  </a:schemeClr>
                </a:solidFill>
              </a:rPr>
              <a:t> http://ctf5-shiyanbar-com/stega/FIVE1/1111110000000000-jpg</a:t>
            </a:r>
            <a:endParaRPr lang="zh-CN" altLang="zh-CN" dirty="0">
              <a:solidFill>
                <a:schemeClr val="accent1">
                  <a:lumMod val="40000"/>
                  <a:lumOff val="60000"/>
                </a:schemeClr>
              </a:solidFill>
            </a:endParaRPr>
          </a:p>
          <a:p>
            <a:r>
              <a:rPr lang="zh-CN" altLang="zh-CN" dirty="0">
                <a:solidFill>
                  <a:schemeClr val="accent1">
                    <a:lumMod val="40000"/>
                    <a:lumOff val="60000"/>
                  </a:schemeClr>
                </a:solidFill>
              </a:rPr>
              <a:t>首先把图片下载下来</a:t>
            </a:r>
          </a:p>
        </p:txBody>
      </p:sp>
      <p:sp>
        <p:nvSpPr>
          <p:cNvPr id="32" name="矩形: 圆角 31"/>
          <p:cNvSpPr/>
          <p:nvPr/>
        </p:nvSpPr>
        <p:spPr>
          <a:xfrm>
            <a:off x="600500" y="3873906"/>
            <a:ext cx="5495499" cy="1490027"/>
          </a:xfrm>
          <a:prstGeom prst="roundRect">
            <a:avLst>
              <a:gd name="adj" fmla="val 13448"/>
            </a:avLst>
          </a:prstGeom>
          <a:noFill/>
          <a:ln>
            <a:solidFill>
              <a:srgbClr val="61D4E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707765" y="4017780"/>
            <a:ext cx="5280968" cy="1477328"/>
          </a:xfrm>
          <a:prstGeom prst="rect">
            <a:avLst/>
          </a:prstGeom>
        </p:spPr>
        <p:txBody>
          <a:bodyPr wrap="square">
            <a:spAutoFit/>
          </a:bodyPr>
          <a:lstStyle/>
          <a:p>
            <a:r>
              <a:rPr lang="zh-CN" altLang="zh-CN" dirty="0">
                <a:solidFill>
                  <a:schemeClr val="accent1">
                    <a:lumMod val="40000"/>
                    <a:lumOff val="60000"/>
                  </a:schemeClr>
                </a:solidFill>
              </a:rPr>
              <a:t>使用</a:t>
            </a:r>
            <a:r>
              <a:rPr lang="en-US" altLang="zh-CN" dirty="0">
                <a:solidFill>
                  <a:schemeClr val="accent1">
                    <a:lumMod val="40000"/>
                    <a:lumOff val="60000"/>
                  </a:schemeClr>
                </a:solidFill>
              </a:rPr>
              <a:t>CTF</a:t>
            </a:r>
            <a:r>
              <a:rPr lang="zh-CN" altLang="zh-CN" dirty="0">
                <a:solidFill>
                  <a:schemeClr val="accent1">
                    <a:lumMod val="40000"/>
                    <a:lumOff val="60000"/>
                  </a:schemeClr>
                </a:solidFill>
              </a:rPr>
              <a:t>竞赛中常用的</a:t>
            </a:r>
            <a:r>
              <a:rPr lang="en-US" altLang="zh-CN" dirty="0" err="1">
                <a:solidFill>
                  <a:schemeClr val="accent1">
                    <a:lumMod val="40000"/>
                    <a:lumOff val="60000"/>
                  </a:schemeClr>
                </a:solidFill>
              </a:rPr>
              <a:t>Stegsolve</a:t>
            </a:r>
            <a:r>
              <a:rPr lang="zh-CN" altLang="zh-CN" dirty="0">
                <a:solidFill>
                  <a:schemeClr val="accent1">
                    <a:lumMod val="40000"/>
                    <a:lumOff val="60000"/>
                  </a:schemeClr>
                </a:solidFill>
              </a:rPr>
              <a:t>进行分析</a:t>
            </a:r>
          </a:p>
          <a:p>
            <a:r>
              <a:rPr lang="zh-CN" altLang="zh-CN" dirty="0">
                <a:solidFill>
                  <a:schemeClr val="accent1">
                    <a:lumMod val="40000"/>
                    <a:lumOff val="60000"/>
                  </a:schemeClr>
                </a:solidFill>
              </a:rPr>
              <a:t>（</a:t>
            </a:r>
            <a:r>
              <a:rPr lang="en-US" altLang="zh-CN" dirty="0" err="1">
                <a:solidFill>
                  <a:schemeClr val="accent1">
                    <a:lumMod val="40000"/>
                    <a:lumOff val="60000"/>
                  </a:schemeClr>
                </a:solidFill>
              </a:rPr>
              <a:t>Stegsolve</a:t>
            </a:r>
            <a:r>
              <a:rPr lang="zh-CN" altLang="zh-CN" dirty="0">
                <a:solidFill>
                  <a:schemeClr val="accent1">
                    <a:lumMod val="40000"/>
                    <a:lumOff val="60000"/>
                  </a:schemeClr>
                </a:solidFill>
              </a:rPr>
              <a:t>是一款强大的隐写分析工具，广泛应用于网络安全和</a:t>
            </a:r>
            <a:r>
              <a:rPr lang="en-US" altLang="zh-CN" dirty="0">
                <a:solidFill>
                  <a:schemeClr val="accent1">
                    <a:lumMod val="40000"/>
                    <a:lumOff val="60000"/>
                  </a:schemeClr>
                </a:solidFill>
              </a:rPr>
              <a:t>CTF(Capture The flag)</a:t>
            </a:r>
            <a:r>
              <a:rPr lang="zh-CN" altLang="zh-CN" dirty="0">
                <a:solidFill>
                  <a:schemeClr val="accent1">
                    <a:lumMod val="40000"/>
                    <a:lumOff val="60000"/>
                  </a:schemeClr>
                </a:solidFill>
              </a:rPr>
              <a:t>竞赛中。它能够帮助用户分析和提取隐藏在图像文件中的信息</a:t>
            </a:r>
            <a:r>
              <a:rPr lang="en-US" altLang="zh-CN" dirty="0">
                <a:solidFill>
                  <a:schemeClr val="accent1">
                    <a:lumMod val="40000"/>
                    <a:lumOff val="60000"/>
                  </a:schemeClr>
                </a:solidFill>
              </a:rPr>
              <a:t>-</a:t>
            </a:r>
            <a:r>
              <a:rPr lang="zh-CN" altLang="zh-CN" dirty="0">
                <a:solidFill>
                  <a:schemeClr val="accent1">
                    <a:lumMod val="40000"/>
                    <a:lumOff val="60000"/>
                  </a:schemeClr>
                </a:solidFill>
              </a:rPr>
              <a:t>。）</a:t>
            </a:r>
          </a:p>
        </p:txBody>
      </p:sp>
      <p:pic>
        <p:nvPicPr>
          <p:cNvPr id="13" name="图片 12">
            <a:extLst>
              <a:ext uri="{FF2B5EF4-FFF2-40B4-BE49-F238E27FC236}">
                <a16:creationId xmlns:a16="http://schemas.microsoft.com/office/drawing/2014/main" id="{69ADF588-77A8-D1B1-E103-A0102F7A14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42102" y="1925400"/>
            <a:ext cx="1605872" cy="1605872"/>
          </a:xfrm>
          <a:prstGeom prst="rect">
            <a:avLst/>
          </a:prstGeom>
          <a:noFill/>
          <a:ln>
            <a:noFill/>
          </a:ln>
        </p:spPr>
      </p:pic>
      <p:sp>
        <p:nvSpPr>
          <p:cNvPr id="15" name="箭头: 右 14">
            <a:extLst>
              <a:ext uri="{FF2B5EF4-FFF2-40B4-BE49-F238E27FC236}">
                <a16:creationId xmlns:a16="http://schemas.microsoft.com/office/drawing/2014/main" id="{745F503F-1CD7-A187-A141-5340009E9602}"/>
              </a:ext>
            </a:extLst>
          </p:cNvPr>
          <p:cNvSpPr/>
          <p:nvPr/>
        </p:nvSpPr>
        <p:spPr>
          <a:xfrm>
            <a:off x="5427861" y="2375749"/>
            <a:ext cx="1389021" cy="584775"/>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EC55AB29-2E9E-F608-A3DB-98155C248DF0}"/>
              </a:ext>
            </a:extLst>
          </p:cNvPr>
          <p:cNvPicPr>
            <a:picLocks noChangeAspect="1"/>
          </p:cNvPicPr>
          <p:nvPr/>
        </p:nvPicPr>
        <p:blipFill>
          <a:blip r:embed="rId4"/>
          <a:stretch>
            <a:fillRect/>
          </a:stretch>
        </p:blipFill>
        <p:spPr>
          <a:xfrm>
            <a:off x="9723903" y="831473"/>
            <a:ext cx="2317352" cy="2702693"/>
          </a:xfrm>
          <a:prstGeom prst="rect">
            <a:avLst/>
          </a:prstGeom>
        </p:spPr>
      </p:pic>
      <p:sp>
        <p:nvSpPr>
          <p:cNvPr id="19" name="箭头: 右 18">
            <a:extLst>
              <a:ext uri="{FF2B5EF4-FFF2-40B4-BE49-F238E27FC236}">
                <a16:creationId xmlns:a16="http://schemas.microsoft.com/office/drawing/2014/main" id="{4CF49DD9-B96D-FE20-C1F1-24679C32F95E}"/>
              </a:ext>
            </a:extLst>
          </p:cNvPr>
          <p:cNvSpPr/>
          <p:nvPr/>
        </p:nvSpPr>
        <p:spPr>
          <a:xfrm>
            <a:off x="8855125" y="2496951"/>
            <a:ext cx="772624" cy="5083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7C66043A-D06C-D70E-A79B-718329FBFB42}"/>
              </a:ext>
            </a:extLst>
          </p:cNvPr>
          <p:cNvPicPr>
            <a:picLocks noChangeAspect="1"/>
          </p:cNvPicPr>
          <p:nvPr/>
        </p:nvPicPr>
        <p:blipFill>
          <a:blip r:embed="rId5"/>
          <a:stretch>
            <a:fillRect/>
          </a:stretch>
        </p:blipFill>
        <p:spPr>
          <a:xfrm>
            <a:off x="8855125" y="4762500"/>
            <a:ext cx="3390900" cy="2095500"/>
          </a:xfrm>
          <a:prstGeom prst="rect">
            <a:avLst/>
          </a:prstGeom>
        </p:spPr>
      </p:pic>
      <p:sp>
        <p:nvSpPr>
          <p:cNvPr id="23" name="箭头: 下 22">
            <a:extLst>
              <a:ext uri="{FF2B5EF4-FFF2-40B4-BE49-F238E27FC236}">
                <a16:creationId xmlns:a16="http://schemas.microsoft.com/office/drawing/2014/main" id="{18655D40-0F21-C0EF-4339-B1A3FFAA3214}"/>
              </a:ext>
            </a:extLst>
          </p:cNvPr>
          <p:cNvSpPr/>
          <p:nvPr/>
        </p:nvSpPr>
        <p:spPr>
          <a:xfrm>
            <a:off x="10333703" y="3730325"/>
            <a:ext cx="952997" cy="8885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188A0D7A-D0A4-2EF8-0401-4BC89646DF1B}"/>
              </a:ext>
            </a:extLst>
          </p:cNvPr>
          <p:cNvPicPr>
            <a:picLocks noChangeAspect="1"/>
          </p:cNvPicPr>
          <p:nvPr/>
        </p:nvPicPr>
        <p:blipFill>
          <a:blip r:embed="rId6"/>
          <a:stretch>
            <a:fillRect/>
          </a:stretch>
        </p:blipFill>
        <p:spPr>
          <a:xfrm>
            <a:off x="5741306" y="4822574"/>
            <a:ext cx="1904119" cy="1972530"/>
          </a:xfrm>
          <a:prstGeom prst="rect">
            <a:avLst/>
          </a:prstGeom>
        </p:spPr>
      </p:pic>
      <p:sp>
        <p:nvSpPr>
          <p:cNvPr id="35" name="箭头: 左 34">
            <a:extLst>
              <a:ext uri="{FF2B5EF4-FFF2-40B4-BE49-F238E27FC236}">
                <a16:creationId xmlns:a16="http://schemas.microsoft.com/office/drawing/2014/main" id="{6BB91949-BBEF-0E4E-6DEB-CC3A754E3ABE}"/>
              </a:ext>
            </a:extLst>
          </p:cNvPr>
          <p:cNvSpPr/>
          <p:nvPr/>
        </p:nvSpPr>
        <p:spPr>
          <a:xfrm>
            <a:off x="7620000" y="5363933"/>
            <a:ext cx="1127859" cy="65340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rLst="">
                                      <p:cBhvr>
                                        <p:cTn id="10" dur="1000"/>
                                        <p:tgtEl>
                                          <p:spTgt spid="2"/>
                                        </p:tgtEl>
                                      </p:cBhvr>
                                    </p:animEffect>
                                  </p:childTnLst>
                                </p:cTn>
                              </p:par>
                            </p:childTnLst>
                          </p:cTn>
                        </p:par>
                        <p:par>
                          <p:cTn id="11" fill="hold">
                            <p:stCondLst>
                              <p:cond delay="1000"/>
                            </p:stCondLst>
                            <p:childTnLst>
                              <p:par>
                                <p:cTn id="12" presetID="31" presetClass="entr" presetSubtype="0" fill="hold" grpId="1" nodeType="after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p:cTn id="14" dur="1000" fill="hold"/>
                                        <p:tgtEl>
                                          <p:spTgt spid="31"/>
                                        </p:tgtEl>
                                        <p:attrNameLst>
                                          <p:attrName>ppt_w</p:attrName>
                                        </p:attrNameLst>
                                      </p:cBhvr>
                                      <p:tavLst>
                                        <p:tav tm="0">
                                          <p:val>
                                            <p:fltVal val="0"/>
                                          </p:val>
                                        </p:tav>
                                        <p:tav tm="100000">
                                          <p:val>
                                            <p:strVal val="#ppt_w"/>
                                          </p:val>
                                        </p:tav>
                                      </p:tavLst>
                                    </p:anim>
                                    <p:anim calcmode="lin" valueType="num">
                                      <p:cBhvr>
                                        <p:cTn id="15" dur="1000" fill="hold"/>
                                        <p:tgtEl>
                                          <p:spTgt spid="31"/>
                                        </p:tgtEl>
                                        <p:attrNameLst>
                                          <p:attrName>ppt_h</p:attrName>
                                        </p:attrNameLst>
                                      </p:cBhvr>
                                      <p:tavLst>
                                        <p:tav tm="0">
                                          <p:val>
                                            <p:fltVal val="0"/>
                                          </p:val>
                                        </p:tav>
                                        <p:tav tm="100000">
                                          <p:val>
                                            <p:strVal val="#ppt_h"/>
                                          </p:val>
                                        </p:tav>
                                      </p:tavLst>
                                    </p:anim>
                                    <p:anim calcmode="lin" valueType="num">
                                      <p:cBhvr>
                                        <p:cTn id="16" dur="1000" fill="hold"/>
                                        <p:tgtEl>
                                          <p:spTgt spid="31"/>
                                        </p:tgtEl>
                                        <p:attrNameLst>
                                          <p:attrName>style.rotation</p:attrName>
                                        </p:attrNameLst>
                                      </p:cBhvr>
                                      <p:tavLst>
                                        <p:tav tm="0">
                                          <p:val>
                                            <p:fltVal val="90"/>
                                          </p:val>
                                        </p:tav>
                                        <p:tav tm="100000">
                                          <p:val>
                                            <p:fltVal val="0"/>
                                          </p:val>
                                        </p:tav>
                                      </p:tavLst>
                                    </p:anim>
                                    <p:animEffect transition="in" filter="fade" prLst="">
                                      <p:cBhvr>
                                        <p:cTn id="17" dur="1000"/>
                                        <p:tgtEl>
                                          <p:spTgt spid="31"/>
                                        </p:tgtEl>
                                      </p:cBhvr>
                                    </p:animEffect>
                                  </p:childTnLst>
                                </p:cTn>
                              </p:par>
                            </p:childTnLst>
                          </p:cTn>
                        </p:par>
                        <p:par>
                          <p:cTn id="18" fill="hold">
                            <p:stCondLst>
                              <p:cond delay="2000"/>
                            </p:stCondLst>
                            <p:childTnLst>
                              <p:par>
                                <p:cTn id="19" presetID="31" presetClass="entr" presetSubtype="0" fill="hold" grpId="2" nodeType="after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p:cTn id="21" dur="1000" fill="hold"/>
                                        <p:tgtEl>
                                          <p:spTgt spid="32"/>
                                        </p:tgtEl>
                                        <p:attrNameLst>
                                          <p:attrName>ppt_w</p:attrName>
                                        </p:attrNameLst>
                                      </p:cBhvr>
                                      <p:tavLst>
                                        <p:tav tm="0">
                                          <p:val>
                                            <p:fltVal val="0"/>
                                          </p:val>
                                        </p:tav>
                                        <p:tav tm="100000">
                                          <p:val>
                                            <p:strVal val="#ppt_w"/>
                                          </p:val>
                                        </p:tav>
                                      </p:tavLst>
                                    </p:anim>
                                    <p:anim calcmode="lin" valueType="num">
                                      <p:cBhvr>
                                        <p:cTn id="22" dur="1000" fill="hold"/>
                                        <p:tgtEl>
                                          <p:spTgt spid="32"/>
                                        </p:tgtEl>
                                        <p:attrNameLst>
                                          <p:attrName>ppt_h</p:attrName>
                                        </p:attrNameLst>
                                      </p:cBhvr>
                                      <p:tavLst>
                                        <p:tav tm="0">
                                          <p:val>
                                            <p:fltVal val="0"/>
                                          </p:val>
                                        </p:tav>
                                        <p:tav tm="100000">
                                          <p:val>
                                            <p:strVal val="#ppt_h"/>
                                          </p:val>
                                        </p:tav>
                                      </p:tavLst>
                                    </p:anim>
                                    <p:anim calcmode="lin" valueType="num">
                                      <p:cBhvr>
                                        <p:cTn id="23" dur="1000" fill="hold"/>
                                        <p:tgtEl>
                                          <p:spTgt spid="32"/>
                                        </p:tgtEl>
                                        <p:attrNameLst>
                                          <p:attrName>style.rotation</p:attrName>
                                        </p:attrNameLst>
                                      </p:cBhvr>
                                      <p:tavLst>
                                        <p:tav tm="0">
                                          <p:val>
                                            <p:fltVal val="90"/>
                                          </p:val>
                                        </p:tav>
                                        <p:tav tm="100000">
                                          <p:val>
                                            <p:fltVal val="0"/>
                                          </p:val>
                                        </p:tav>
                                      </p:tavLst>
                                    </p:anim>
                                    <p:animEffect transition="in" filter="fade" prLst="">
                                      <p:cBhvr>
                                        <p:cTn id="24" dur="1000"/>
                                        <p:tgtEl>
                                          <p:spTgt spid="32"/>
                                        </p:tgtEl>
                                      </p:cBhvr>
                                    </p:animEffect>
                                  </p:childTnLst>
                                </p:cTn>
                              </p:par>
                            </p:childTnLst>
                          </p:cTn>
                        </p:par>
                        <p:par>
                          <p:cTn id="25" fill="hold">
                            <p:stCondLst>
                              <p:cond delay="3000"/>
                            </p:stCondLst>
                            <p:childTnLst>
                              <p:par>
                                <p:cTn id="26" presetID="31" presetClass="entr" presetSubtype="0" fill="hold" grpId="3" nodeType="after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1000" fill="hold"/>
                                        <p:tgtEl>
                                          <p:spTgt spid="33"/>
                                        </p:tgtEl>
                                        <p:attrNameLst>
                                          <p:attrName>ppt_w</p:attrName>
                                        </p:attrNameLst>
                                      </p:cBhvr>
                                      <p:tavLst>
                                        <p:tav tm="0">
                                          <p:val>
                                            <p:fltVal val="0"/>
                                          </p:val>
                                        </p:tav>
                                        <p:tav tm="100000">
                                          <p:val>
                                            <p:strVal val="#ppt_w"/>
                                          </p:val>
                                        </p:tav>
                                      </p:tavLst>
                                    </p:anim>
                                    <p:anim calcmode="lin" valueType="num">
                                      <p:cBhvr>
                                        <p:cTn id="29" dur="1000" fill="hold"/>
                                        <p:tgtEl>
                                          <p:spTgt spid="33"/>
                                        </p:tgtEl>
                                        <p:attrNameLst>
                                          <p:attrName>ppt_h</p:attrName>
                                        </p:attrNameLst>
                                      </p:cBhvr>
                                      <p:tavLst>
                                        <p:tav tm="0">
                                          <p:val>
                                            <p:fltVal val="0"/>
                                          </p:val>
                                        </p:tav>
                                        <p:tav tm="100000">
                                          <p:val>
                                            <p:strVal val="#ppt_h"/>
                                          </p:val>
                                        </p:tav>
                                      </p:tavLst>
                                    </p:anim>
                                    <p:anim calcmode="lin" valueType="num">
                                      <p:cBhvr>
                                        <p:cTn id="30" dur="1000" fill="hold"/>
                                        <p:tgtEl>
                                          <p:spTgt spid="33"/>
                                        </p:tgtEl>
                                        <p:attrNameLst>
                                          <p:attrName>style.rotation</p:attrName>
                                        </p:attrNameLst>
                                      </p:cBhvr>
                                      <p:tavLst>
                                        <p:tav tm="0">
                                          <p:val>
                                            <p:fltVal val="90"/>
                                          </p:val>
                                        </p:tav>
                                        <p:tav tm="100000">
                                          <p:val>
                                            <p:fltVal val="0"/>
                                          </p:val>
                                        </p:tav>
                                      </p:tavLst>
                                    </p:anim>
                                    <p:animEffect transition="in" filter="fade" prLst="">
                                      <p:cBhvr>
                                        <p:cTn id="31"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1"/>
      <p:bldP spid="32" grpId="2" animBg="1"/>
      <p:bldP spid="33" grpId="3"/>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l="10992" t="-1" r="14504" b="-4428"/>
          <a:stretch>
            <a:fillRect/>
          </a:stretch>
        </p:blipFill>
        <p:spPr>
          <a:xfrm>
            <a:off x="122830" y="150126"/>
            <a:ext cx="832513" cy="777922"/>
          </a:xfrm>
          <a:prstGeom prst="rect">
            <a:avLst/>
          </a:prstGeom>
        </p:spPr>
      </p:pic>
      <p:sp>
        <p:nvSpPr>
          <p:cNvPr id="4" name="矩形 3"/>
          <p:cNvSpPr/>
          <p:nvPr/>
        </p:nvSpPr>
        <p:spPr>
          <a:xfrm>
            <a:off x="166805" y="246699"/>
            <a:ext cx="744562" cy="584775"/>
          </a:xfrm>
          <a:prstGeom prst="rect">
            <a:avLst/>
          </a:prstGeom>
        </p:spPr>
        <p:txBody>
          <a:bodyPr wrap="square">
            <a:spAutoFit/>
          </a:bodyPr>
          <a:lstStyle/>
          <a:p>
            <a:pPr algn="ctr"/>
            <a:r>
              <a:rPr lang="en-US" altLang="zh-CN" sz="3200" b="1">
                <a:solidFill>
                  <a:srgbClr val="61D4EA"/>
                </a:solidFill>
                <a:latin typeface="仓耳青禾体-谷力 W05" panose="02020400000000000000" pitchFamily="18" charset="-122"/>
                <a:ea typeface="仓耳青禾体-谷力 W05" panose="02020400000000000000" pitchFamily="18" charset="-122"/>
              </a:rPr>
              <a:t>03</a:t>
            </a:r>
            <a:endParaRPr lang="zh-CN" altLang="en-US" sz="3200"/>
          </a:p>
        </p:txBody>
      </p:sp>
      <p:sp>
        <p:nvSpPr>
          <p:cNvPr id="5" name="矩形 4"/>
          <p:cNvSpPr/>
          <p:nvPr/>
        </p:nvSpPr>
        <p:spPr>
          <a:xfrm>
            <a:off x="999319" y="246698"/>
            <a:ext cx="5224060" cy="584775"/>
          </a:xfrm>
          <a:prstGeom prst="rect">
            <a:avLst/>
          </a:prstGeom>
        </p:spPr>
        <p:txBody>
          <a:bodyPr wrap="square">
            <a:spAutoFit/>
          </a:bodyPr>
          <a:lstStyle/>
          <a:p>
            <a:pPr algn="ctr"/>
            <a:r>
              <a:rPr lang="en-US" altLang="zh-CN" sz="3200" b="1" dirty="0">
                <a:solidFill>
                  <a:srgbClr val="61D4EA"/>
                </a:solidFill>
                <a:latin typeface="仓耳青禾体-谷力 W05" panose="02020400000000000000" pitchFamily="18" charset="-122"/>
                <a:ea typeface="仓耳青禾体-谷力 W05" panose="02020400000000000000" pitchFamily="18" charset="-122"/>
              </a:rPr>
              <a:t>CTF</a:t>
            </a:r>
            <a:r>
              <a:rPr lang="zh-CN" altLang="en-US" sz="3200" b="1" dirty="0">
                <a:solidFill>
                  <a:srgbClr val="61D4EA"/>
                </a:solidFill>
                <a:latin typeface="仓耳青禾体-谷力 W05" panose="02020400000000000000" pitchFamily="18" charset="-122"/>
                <a:ea typeface="仓耳青禾体-谷力 W05" panose="02020400000000000000" pitchFamily="18" charset="-122"/>
              </a:rPr>
              <a:t>个人经历</a:t>
            </a:r>
          </a:p>
        </p:txBody>
      </p:sp>
      <p:sp>
        <p:nvSpPr>
          <p:cNvPr id="2" name="箭头: 五边形 1"/>
          <p:cNvSpPr/>
          <p:nvPr/>
        </p:nvSpPr>
        <p:spPr>
          <a:xfrm>
            <a:off x="0" y="1610437"/>
            <a:ext cx="7874758" cy="1282888"/>
          </a:xfrm>
          <a:prstGeom prst="homePlate">
            <a:avLst/>
          </a:prstGeom>
          <a:solidFill>
            <a:srgbClr val="61D4E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五边形 5"/>
          <p:cNvSpPr/>
          <p:nvPr/>
        </p:nvSpPr>
        <p:spPr>
          <a:xfrm>
            <a:off x="0" y="3200400"/>
            <a:ext cx="6346209" cy="1282888"/>
          </a:xfrm>
          <a:prstGeom prst="homePlate">
            <a:avLst/>
          </a:prstGeom>
          <a:solidFill>
            <a:srgbClr val="61D4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p:cNvSpPr/>
          <p:nvPr/>
        </p:nvSpPr>
        <p:spPr>
          <a:xfrm>
            <a:off x="0" y="4790363"/>
            <a:ext cx="9171296" cy="1282888"/>
          </a:xfrm>
          <a:prstGeom prst="homePlate">
            <a:avLst/>
          </a:prstGeom>
          <a:solidFill>
            <a:srgbClr val="61D4E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irplane-flying_71536"/>
          <p:cNvSpPr>
            <a:spLocks noChangeAspect="1"/>
          </p:cNvSpPr>
          <p:nvPr/>
        </p:nvSpPr>
        <p:spPr>
          <a:xfrm>
            <a:off x="8165868" y="1751090"/>
            <a:ext cx="1005428" cy="976511"/>
          </a:xfrm>
          <a:custGeom>
            <a:avLst/>
            <a:gdLst>
              <a:gd name="T0" fmla="*/ 5888 w 6480"/>
              <a:gd name="T1" fmla="*/ 2591 h 6303"/>
              <a:gd name="T2" fmla="*/ 4193 w 6480"/>
              <a:gd name="T3" fmla="*/ 2475 h 6303"/>
              <a:gd name="T4" fmla="*/ 3969 w 6480"/>
              <a:gd name="T5" fmla="*/ 2100 h 6303"/>
              <a:gd name="T6" fmla="*/ 3969 w 6480"/>
              <a:gd name="T7" fmla="*/ 1573 h 6303"/>
              <a:gd name="T8" fmla="*/ 3399 w 6480"/>
              <a:gd name="T9" fmla="*/ 1256 h 6303"/>
              <a:gd name="T10" fmla="*/ 3745 w 6480"/>
              <a:gd name="T11" fmla="*/ 993 h 6303"/>
              <a:gd name="T12" fmla="*/ 3055 w 6480"/>
              <a:gd name="T13" fmla="*/ 729 h 6303"/>
              <a:gd name="T14" fmla="*/ 2480 w 6480"/>
              <a:gd name="T15" fmla="*/ 117 h 6303"/>
              <a:gd name="T16" fmla="*/ 2004 w 6480"/>
              <a:gd name="T17" fmla="*/ 77 h 6303"/>
              <a:gd name="T18" fmla="*/ 2482 w 6480"/>
              <a:gd name="T19" fmla="*/ 2541 h 6303"/>
              <a:gd name="T20" fmla="*/ 616 w 6480"/>
              <a:gd name="T21" fmla="*/ 1945 h 6303"/>
              <a:gd name="T22" fmla="*/ 261 w 6480"/>
              <a:gd name="T23" fmla="*/ 2088 h 6303"/>
              <a:gd name="T24" fmla="*/ 128 w 6480"/>
              <a:gd name="T25" fmla="*/ 2939 h 6303"/>
              <a:gd name="T26" fmla="*/ 141 w 6480"/>
              <a:gd name="T27" fmla="*/ 3422 h 6303"/>
              <a:gd name="T28" fmla="*/ 261 w 6480"/>
              <a:gd name="T29" fmla="*/ 4231 h 6303"/>
              <a:gd name="T30" fmla="*/ 467 w 6480"/>
              <a:gd name="T31" fmla="*/ 4438 h 6303"/>
              <a:gd name="T32" fmla="*/ 1235 w 6480"/>
              <a:gd name="T33" fmla="*/ 3729 h 6303"/>
              <a:gd name="T34" fmla="*/ 1930 w 6480"/>
              <a:gd name="T35" fmla="*/ 6002 h 6303"/>
              <a:gd name="T36" fmla="*/ 2165 w 6480"/>
              <a:gd name="T37" fmla="*/ 6303 h 6303"/>
              <a:gd name="T38" fmla="*/ 2480 w 6480"/>
              <a:gd name="T39" fmla="*/ 6202 h 6303"/>
              <a:gd name="T40" fmla="*/ 3055 w 6480"/>
              <a:gd name="T41" fmla="*/ 5590 h 6303"/>
              <a:gd name="T42" fmla="*/ 3745 w 6480"/>
              <a:gd name="T43" fmla="*/ 5326 h 6303"/>
              <a:gd name="T44" fmla="*/ 3399 w 6480"/>
              <a:gd name="T45" fmla="*/ 5062 h 6303"/>
              <a:gd name="T46" fmla="*/ 3969 w 6480"/>
              <a:gd name="T47" fmla="*/ 4746 h 6303"/>
              <a:gd name="T48" fmla="*/ 3969 w 6480"/>
              <a:gd name="T49" fmla="*/ 4219 h 6303"/>
              <a:gd name="T50" fmla="*/ 4192 w 6480"/>
              <a:gd name="T51" fmla="*/ 3844 h 6303"/>
              <a:gd name="T52" fmla="*/ 5315 w 6480"/>
              <a:gd name="T53" fmla="*/ 3887 h 6303"/>
              <a:gd name="T54" fmla="*/ 6296 w 6480"/>
              <a:gd name="T55" fmla="*/ 3484 h 6303"/>
              <a:gd name="T56" fmla="*/ 6296 w 6480"/>
              <a:gd name="T57" fmla="*/ 2835 h 6303"/>
              <a:gd name="T58" fmla="*/ 2584 w 6480"/>
              <a:gd name="T59" fmla="*/ 585 h 6303"/>
              <a:gd name="T60" fmla="*/ 3740 w 6480"/>
              <a:gd name="T61" fmla="*/ 2493 h 6303"/>
              <a:gd name="T62" fmla="*/ 2759 w 6480"/>
              <a:gd name="T63" fmla="*/ 1226 h 6303"/>
              <a:gd name="T64" fmla="*/ 2470 w 6480"/>
              <a:gd name="T65" fmla="*/ 1177 h 6303"/>
              <a:gd name="T66" fmla="*/ 2369 w 6480"/>
              <a:gd name="T67" fmla="*/ 413 h 6303"/>
              <a:gd name="T68" fmla="*/ 2801 w 6480"/>
              <a:gd name="T69" fmla="*/ 2510 h 6303"/>
              <a:gd name="T70" fmla="*/ 2634 w 6480"/>
              <a:gd name="T71" fmla="*/ 1336 h 6303"/>
              <a:gd name="T72" fmla="*/ 953 w 6480"/>
              <a:gd name="T73" fmla="*/ 2601 h 6303"/>
              <a:gd name="T74" fmla="*/ 469 w 6480"/>
              <a:gd name="T75" fmla="*/ 2719 h 6303"/>
              <a:gd name="T76" fmla="*/ 953 w 6480"/>
              <a:gd name="T77" fmla="*/ 2601 h 6303"/>
              <a:gd name="T78" fmla="*/ 471 w 6480"/>
              <a:gd name="T79" fmla="*/ 3613 h 6303"/>
              <a:gd name="T80" fmla="*/ 956 w 6480"/>
              <a:gd name="T81" fmla="*/ 3718 h 6303"/>
              <a:gd name="T82" fmla="*/ 3120 w 6480"/>
              <a:gd name="T83" fmla="*/ 3815 h 6303"/>
              <a:gd name="T84" fmla="*/ 2509 w 6480"/>
              <a:gd name="T85" fmla="*/ 4983 h 6303"/>
              <a:gd name="T86" fmla="*/ 3120 w 6480"/>
              <a:gd name="T87" fmla="*/ 3815 h 6303"/>
              <a:gd name="T88" fmla="*/ 2369 w 6480"/>
              <a:gd name="T89" fmla="*/ 5906 h 6303"/>
              <a:gd name="T90" fmla="*/ 2470 w 6480"/>
              <a:gd name="T91" fmla="*/ 5142 h 6303"/>
              <a:gd name="T92" fmla="*/ 2759 w 6480"/>
              <a:gd name="T93" fmla="*/ 5093 h 6303"/>
              <a:gd name="T94" fmla="*/ 3723 w 6480"/>
              <a:gd name="T95" fmla="*/ 3826 h 6303"/>
              <a:gd name="T96" fmla="*/ 2584 w 6480"/>
              <a:gd name="T97" fmla="*/ 5734 h 6303"/>
              <a:gd name="T98" fmla="*/ 909 w 6480"/>
              <a:gd name="T99" fmla="*/ 3400 h 6303"/>
              <a:gd name="T100" fmla="*/ 964 w 6480"/>
              <a:gd name="T101" fmla="*/ 3238 h 6303"/>
              <a:gd name="T102" fmla="*/ 964 w 6480"/>
              <a:gd name="T103" fmla="*/ 3080 h 6303"/>
              <a:gd name="T104" fmla="*/ 938 w 6480"/>
              <a:gd name="T105" fmla="*/ 2918 h 6303"/>
              <a:gd name="T106" fmla="*/ 5314 w 6480"/>
              <a:gd name="T107" fmla="*/ 2748 h 6303"/>
              <a:gd name="T108" fmla="*/ 5484 w 6480"/>
              <a:gd name="T109" fmla="*/ 3551 h 6303"/>
              <a:gd name="T110" fmla="*/ 3751 w 6480"/>
              <a:gd name="T111" fmla="*/ 3510 h 6303"/>
              <a:gd name="T112" fmla="*/ 5737 w 6480"/>
              <a:gd name="T113" fmla="*/ 3450 h 6303"/>
              <a:gd name="T114" fmla="*/ 6134 w 6480"/>
              <a:gd name="T115" fmla="*/ 3106 h 6303"/>
              <a:gd name="T116" fmla="*/ 6134 w 6480"/>
              <a:gd name="T117" fmla="*/ 3213 h 6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80" h="6303">
                <a:moveTo>
                  <a:pt x="6296" y="2835"/>
                </a:moveTo>
                <a:lnTo>
                  <a:pt x="5888" y="2591"/>
                </a:lnTo>
                <a:cubicBezTo>
                  <a:pt x="5715" y="2487"/>
                  <a:pt x="5517" y="2432"/>
                  <a:pt x="5314" y="2432"/>
                </a:cubicBezTo>
                <a:lnTo>
                  <a:pt x="4193" y="2475"/>
                </a:lnTo>
                <a:lnTo>
                  <a:pt x="3948" y="2100"/>
                </a:lnTo>
                <a:lnTo>
                  <a:pt x="3969" y="2100"/>
                </a:lnTo>
                <a:cubicBezTo>
                  <a:pt x="4114" y="2100"/>
                  <a:pt x="4232" y="1982"/>
                  <a:pt x="4232" y="1836"/>
                </a:cubicBezTo>
                <a:cubicBezTo>
                  <a:pt x="4232" y="1691"/>
                  <a:pt x="4114" y="1573"/>
                  <a:pt x="3969" y="1573"/>
                </a:cubicBezTo>
                <a:lnTo>
                  <a:pt x="3605" y="1573"/>
                </a:lnTo>
                <a:lnTo>
                  <a:pt x="3399" y="1256"/>
                </a:lnTo>
                <a:lnTo>
                  <a:pt x="3481" y="1256"/>
                </a:lnTo>
                <a:cubicBezTo>
                  <a:pt x="3627" y="1256"/>
                  <a:pt x="3745" y="1138"/>
                  <a:pt x="3745" y="993"/>
                </a:cubicBezTo>
                <a:cubicBezTo>
                  <a:pt x="3745" y="847"/>
                  <a:pt x="3627" y="729"/>
                  <a:pt x="3481" y="729"/>
                </a:cubicBezTo>
                <a:lnTo>
                  <a:pt x="3055" y="729"/>
                </a:lnTo>
                <a:lnTo>
                  <a:pt x="2849" y="413"/>
                </a:lnTo>
                <a:cubicBezTo>
                  <a:pt x="2760" y="276"/>
                  <a:pt x="2633" y="174"/>
                  <a:pt x="2480" y="117"/>
                </a:cubicBezTo>
                <a:lnTo>
                  <a:pt x="2250" y="31"/>
                </a:lnTo>
                <a:cubicBezTo>
                  <a:pt x="2167" y="0"/>
                  <a:pt x="2070" y="18"/>
                  <a:pt x="2004" y="77"/>
                </a:cubicBezTo>
                <a:cubicBezTo>
                  <a:pt x="1937" y="137"/>
                  <a:pt x="1908" y="229"/>
                  <a:pt x="1930" y="317"/>
                </a:cubicBezTo>
                <a:lnTo>
                  <a:pt x="2482" y="2541"/>
                </a:lnTo>
                <a:lnTo>
                  <a:pt x="1235" y="2590"/>
                </a:lnTo>
                <a:lnTo>
                  <a:pt x="616" y="1945"/>
                </a:lnTo>
                <a:cubicBezTo>
                  <a:pt x="557" y="1883"/>
                  <a:pt x="468" y="1865"/>
                  <a:pt x="390" y="1896"/>
                </a:cubicBezTo>
                <a:cubicBezTo>
                  <a:pt x="311" y="1928"/>
                  <a:pt x="261" y="2003"/>
                  <a:pt x="261" y="2088"/>
                </a:cubicBezTo>
                <a:lnTo>
                  <a:pt x="261" y="2849"/>
                </a:lnTo>
                <a:lnTo>
                  <a:pt x="128" y="2939"/>
                </a:lnTo>
                <a:cubicBezTo>
                  <a:pt x="47" y="2995"/>
                  <a:pt x="0" y="3086"/>
                  <a:pt x="3" y="3184"/>
                </a:cubicBezTo>
                <a:cubicBezTo>
                  <a:pt x="6" y="3282"/>
                  <a:pt x="57" y="3371"/>
                  <a:pt x="141" y="3422"/>
                </a:cubicBezTo>
                <a:lnTo>
                  <a:pt x="261" y="3495"/>
                </a:lnTo>
                <a:lnTo>
                  <a:pt x="261" y="4231"/>
                </a:lnTo>
                <a:cubicBezTo>
                  <a:pt x="261" y="4316"/>
                  <a:pt x="311" y="4391"/>
                  <a:pt x="390" y="4423"/>
                </a:cubicBezTo>
                <a:cubicBezTo>
                  <a:pt x="415" y="4433"/>
                  <a:pt x="441" y="4438"/>
                  <a:pt x="467" y="4438"/>
                </a:cubicBezTo>
                <a:cubicBezTo>
                  <a:pt x="522" y="4438"/>
                  <a:pt x="576" y="4416"/>
                  <a:pt x="616" y="4374"/>
                </a:cubicBezTo>
                <a:lnTo>
                  <a:pt x="1235" y="3729"/>
                </a:lnTo>
                <a:lnTo>
                  <a:pt x="2482" y="3778"/>
                </a:lnTo>
                <a:lnTo>
                  <a:pt x="1930" y="6002"/>
                </a:lnTo>
                <a:cubicBezTo>
                  <a:pt x="1908" y="6090"/>
                  <a:pt x="1937" y="6182"/>
                  <a:pt x="2004" y="6242"/>
                </a:cubicBezTo>
                <a:cubicBezTo>
                  <a:pt x="2049" y="6282"/>
                  <a:pt x="2106" y="6303"/>
                  <a:pt x="2165" y="6303"/>
                </a:cubicBezTo>
                <a:cubicBezTo>
                  <a:pt x="2194" y="6303"/>
                  <a:pt x="2223" y="6298"/>
                  <a:pt x="2250" y="6288"/>
                </a:cubicBezTo>
                <a:lnTo>
                  <a:pt x="2480" y="6202"/>
                </a:lnTo>
                <a:cubicBezTo>
                  <a:pt x="2633" y="6145"/>
                  <a:pt x="2760" y="6043"/>
                  <a:pt x="2849" y="5906"/>
                </a:cubicBezTo>
                <a:lnTo>
                  <a:pt x="3055" y="5590"/>
                </a:lnTo>
                <a:lnTo>
                  <a:pt x="3481" y="5590"/>
                </a:lnTo>
                <a:cubicBezTo>
                  <a:pt x="3627" y="5590"/>
                  <a:pt x="3745" y="5472"/>
                  <a:pt x="3745" y="5326"/>
                </a:cubicBezTo>
                <a:cubicBezTo>
                  <a:pt x="3745" y="5180"/>
                  <a:pt x="3627" y="5062"/>
                  <a:pt x="3481" y="5062"/>
                </a:cubicBezTo>
                <a:lnTo>
                  <a:pt x="3399" y="5062"/>
                </a:lnTo>
                <a:lnTo>
                  <a:pt x="3605" y="4746"/>
                </a:lnTo>
                <a:lnTo>
                  <a:pt x="3969" y="4746"/>
                </a:lnTo>
                <a:cubicBezTo>
                  <a:pt x="4114" y="4746"/>
                  <a:pt x="4232" y="4628"/>
                  <a:pt x="4232" y="4483"/>
                </a:cubicBezTo>
                <a:cubicBezTo>
                  <a:pt x="4232" y="4337"/>
                  <a:pt x="4114" y="4219"/>
                  <a:pt x="3969" y="4219"/>
                </a:cubicBezTo>
                <a:lnTo>
                  <a:pt x="3948" y="4219"/>
                </a:lnTo>
                <a:lnTo>
                  <a:pt x="4192" y="3844"/>
                </a:lnTo>
                <a:lnTo>
                  <a:pt x="5271" y="3886"/>
                </a:lnTo>
                <a:lnTo>
                  <a:pt x="5315" y="3887"/>
                </a:lnTo>
                <a:cubicBezTo>
                  <a:pt x="5517" y="3887"/>
                  <a:pt x="5715" y="3832"/>
                  <a:pt x="5888" y="3728"/>
                </a:cubicBezTo>
                <a:lnTo>
                  <a:pt x="6296" y="3484"/>
                </a:lnTo>
                <a:cubicBezTo>
                  <a:pt x="6410" y="3416"/>
                  <a:pt x="6480" y="3292"/>
                  <a:pt x="6480" y="3159"/>
                </a:cubicBezTo>
                <a:cubicBezTo>
                  <a:pt x="6480" y="3027"/>
                  <a:pt x="6410" y="2903"/>
                  <a:pt x="6296" y="2835"/>
                </a:cubicBezTo>
                <a:close/>
                <a:moveTo>
                  <a:pt x="2369" y="413"/>
                </a:moveTo>
                <a:cubicBezTo>
                  <a:pt x="2458" y="446"/>
                  <a:pt x="2532" y="506"/>
                  <a:pt x="2584" y="585"/>
                </a:cubicBezTo>
                <a:lnTo>
                  <a:pt x="3825" y="2490"/>
                </a:lnTo>
                <a:lnTo>
                  <a:pt x="3740" y="2493"/>
                </a:lnTo>
                <a:lnTo>
                  <a:pt x="3290" y="2501"/>
                </a:lnTo>
                <a:lnTo>
                  <a:pt x="2759" y="1226"/>
                </a:lnTo>
                <a:cubicBezTo>
                  <a:pt x="2747" y="1197"/>
                  <a:pt x="2718" y="1177"/>
                  <a:pt x="2686" y="1177"/>
                </a:cubicBezTo>
                <a:lnTo>
                  <a:pt x="2470" y="1177"/>
                </a:lnTo>
                <a:lnTo>
                  <a:pt x="2271" y="376"/>
                </a:lnTo>
                <a:lnTo>
                  <a:pt x="2369" y="413"/>
                </a:lnTo>
                <a:close/>
                <a:moveTo>
                  <a:pt x="3120" y="2504"/>
                </a:moveTo>
                <a:lnTo>
                  <a:pt x="2801" y="2510"/>
                </a:lnTo>
                <a:lnTo>
                  <a:pt x="2509" y="1336"/>
                </a:lnTo>
                <a:lnTo>
                  <a:pt x="2634" y="1336"/>
                </a:lnTo>
                <a:lnTo>
                  <a:pt x="3120" y="2504"/>
                </a:lnTo>
                <a:close/>
                <a:moveTo>
                  <a:pt x="953" y="2601"/>
                </a:moveTo>
                <a:lnTo>
                  <a:pt x="925" y="2602"/>
                </a:lnTo>
                <a:cubicBezTo>
                  <a:pt x="766" y="2608"/>
                  <a:pt x="611" y="2648"/>
                  <a:pt x="469" y="2719"/>
                </a:cubicBezTo>
                <a:lnTo>
                  <a:pt x="464" y="2091"/>
                </a:lnTo>
                <a:lnTo>
                  <a:pt x="953" y="2601"/>
                </a:lnTo>
                <a:close/>
                <a:moveTo>
                  <a:pt x="471" y="4231"/>
                </a:moveTo>
                <a:lnTo>
                  <a:pt x="471" y="3613"/>
                </a:lnTo>
                <a:cubicBezTo>
                  <a:pt x="605" y="3674"/>
                  <a:pt x="749" y="3710"/>
                  <a:pt x="896" y="3716"/>
                </a:cubicBezTo>
                <a:lnTo>
                  <a:pt x="956" y="3718"/>
                </a:lnTo>
                <a:lnTo>
                  <a:pt x="471" y="4231"/>
                </a:lnTo>
                <a:close/>
                <a:moveTo>
                  <a:pt x="3120" y="3815"/>
                </a:moveTo>
                <a:lnTo>
                  <a:pt x="2634" y="4983"/>
                </a:lnTo>
                <a:lnTo>
                  <a:pt x="2509" y="4983"/>
                </a:lnTo>
                <a:lnTo>
                  <a:pt x="2801" y="3809"/>
                </a:lnTo>
                <a:lnTo>
                  <a:pt x="3120" y="3815"/>
                </a:lnTo>
                <a:close/>
                <a:moveTo>
                  <a:pt x="2584" y="5734"/>
                </a:moveTo>
                <a:cubicBezTo>
                  <a:pt x="2532" y="5813"/>
                  <a:pt x="2458" y="5873"/>
                  <a:pt x="2369" y="5906"/>
                </a:cubicBezTo>
                <a:lnTo>
                  <a:pt x="2271" y="5943"/>
                </a:lnTo>
                <a:lnTo>
                  <a:pt x="2470" y="5142"/>
                </a:lnTo>
                <a:lnTo>
                  <a:pt x="2686" y="5142"/>
                </a:lnTo>
                <a:cubicBezTo>
                  <a:pt x="2718" y="5142"/>
                  <a:pt x="2747" y="5122"/>
                  <a:pt x="2759" y="5093"/>
                </a:cubicBezTo>
                <a:lnTo>
                  <a:pt x="3290" y="3818"/>
                </a:lnTo>
                <a:lnTo>
                  <a:pt x="3723" y="3826"/>
                </a:lnTo>
                <a:lnTo>
                  <a:pt x="3824" y="3830"/>
                </a:lnTo>
                <a:lnTo>
                  <a:pt x="2584" y="5734"/>
                </a:lnTo>
                <a:close/>
                <a:moveTo>
                  <a:pt x="3751" y="3510"/>
                </a:moveTo>
                <a:lnTo>
                  <a:pt x="909" y="3400"/>
                </a:lnTo>
                <a:cubicBezTo>
                  <a:pt x="702" y="3400"/>
                  <a:pt x="448" y="3238"/>
                  <a:pt x="448" y="3238"/>
                </a:cubicBezTo>
                <a:lnTo>
                  <a:pt x="964" y="3238"/>
                </a:lnTo>
                <a:cubicBezTo>
                  <a:pt x="1008" y="3238"/>
                  <a:pt x="1043" y="3203"/>
                  <a:pt x="1043" y="3159"/>
                </a:cubicBezTo>
                <a:cubicBezTo>
                  <a:pt x="1043" y="3116"/>
                  <a:pt x="1008" y="3080"/>
                  <a:pt x="964" y="3080"/>
                </a:cubicBezTo>
                <a:lnTo>
                  <a:pt x="448" y="3080"/>
                </a:lnTo>
                <a:cubicBezTo>
                  <a:pt x="448" y="3080"/>
                  <a:pt x="755" y="2918"/>
                  <a:pt x="938" y="2918"/>
                </a:cubicBezTo>
                <a:lnTo>
                  <a:pt x="5283" y="2749"/>
                </a:lnTo>
                <a:lnTo>
                  <a:pt x="5314" y="2748"/>
                </a:lnTo>
                <a:cubicBezTo>
                  <a:pt x="5372" y="2748"/>
                  <a:pt x="5428" y="2756"/>
                  <a:pt x="5484" y="2768"/>
                </a:cubicBezTo>
                <a:cubicBezTo>
                  <a:pt x="5585" y="3015"/>
                  <a:pt x="5585" y="3304"/>
                  <a:pt x="5484" y="3551"/>
                </a:cubicBezTo>
                <a:cubicBezTo>
                  <a:pt x="5428" y="3563"/>
                  <a:pt x="5372" y="3571"/>
                  <a:pt x="5315" y="3571"/>
                </a:cubicBezTo>
                <a:lnTo>
                  <a:pt x="3751" y="3510"/>
                </a:lnTo>
                <a:close/>
                <a:moveTo>
                  <a:pt x="6134" y="3213"/>
                </a:moveTo>
                <a:lnTo>
                  <a:pt x="5737" y="3450"/>
                </a:lnTo>
                <a:cubicBezTo>
                  <a:pt x="5782" y="3260"/>
                  <a:pt x="5782" y="3059"/>
                  <a:pt x="5737" y="2869"/>
                </a:cubicBezTo>
                <a:lnTo>
                  <a:pt x="6134" y="3106"/>
                </a:lnTo>
                <a:cubicBezTo>
                  <a:pt x="6152" y="3117"/>
                  <a:pt x="6164" y="3138"/>
                  <a:pt x="6164" y="3159"/>
                </a:cubicBezTo>
                <a:cubicBezTo>
                  <a:pt x="6164" y="3181"/>
                  <a:pt x="6152" y="3201"/>
                  <a:pt x="6134" y="3213"/>
                </a:cubicBezTo>
                <a:close/>
              </a:path>
            </a:pathLst>
          </a:custGeom>
          <a:solidFill>
            <a:srgbClr val="61D4EA">
              <a:alpha val="69804"/>
            </a:srgbClr>
          </a:solidFill>
          <a:ln>
            <a:noFill/>
          </a:ln>
        </p:spPr>
      </p:sp>
      <p:sp>
        <p:nvSpPr>
          <p:cNvPr id="10" name="airplane-flying_71536"/>
          <p:cNvSpPr>
            <a:spLocks noChangeAspect="1"/>
          </p:cNvSpPr>
          <p:nvPr/>
        </p:nvSpPr>
        <p:spPr>
          <a:xfrm>
            <a:off x="6666889" y="3353588"/>
            <a:ext cx="1005428" cy="976511"/>
          </a:xfrm>
          <a:custGeom>
            <a:avLst/>
            <a:gdLst>
              <a:gd name="T0" fmla="*/ 5888 w 6480"/>
              <a:gd name="T1" fmla="*/ 2591 h 6303"/>
              <a:gd name="T2" fmla="*/ 4193 w 6480"/>
              <a:gd name="T3" fmla="*/ 2475 h 6303"/>
              <a:gd name="T4" fmla="*/ 3969 w 6480"/>
              <a:gd name="T5" fmla="*/ 2100 h 6303"/>
              <a:gd name="T6" fmla="*/ 3969 w 6480"/>
              <a:gd name="T7" fmla="*/ 1573 h 6303"/>
              <a:gd name="T8" fmla="*/ 3399 w 6480"/>
              <a:gd name="T9" fmla="*/ 1256 h 6303"/>
              <a:gd name="T10" fmla="*/ 3745 w 6480"/>
              <a:gd name="T11" fmla="*/ 993 h 6303"/>
              <a:gd name="T12" fmla="*/ 3055 w 6480"/>
              <a:gd name="T13" fmla="*/ 729 h 6303"/>
              <a:gd name="T14" fmla="*/ 2480 w 6480"/>
              <a:gd name="T15" fmla="*/ 117 h 6303"/>
              <a:gd name="T16" fmla="*/ 2004 w 6480"/>
              <a:gd name="T17" fmla="*/ 77 h 6303"/>
              <a:gd name="T18" fmla="*/ 2482 w 6480"/>
              <a:gd name="T19" fmla="*/ 2541 h 6303"/>
              <a:gd name="T20" fmla="*/ 616 w 6480"/>
              <a:gd name="T21" fmla="*/ 1945 h 6303"/>
              <a:gd name="T22" fmla="*/ 261 w 6480"/>
              <a:gd name="T23" fmla="*/ 2088 h 6303"/>
              <a:gd name="T24" fmla="*/ 128 w 6480"/>
              <a:gd name="T25" fmla="*/ 2939 h 6303"/>
              <a:gd name="T26" fmla="*/ 141 w 6480"/>
              <a:gd name="T27" fmla="*/ 3422 h 6303"/>
              <a:gd name="T28" fmla="*/ 261 w 6480"/>
              <a:gd name="T29" fmla="*/ 4231 h 6303"/>
              <a:gd name="T30" fmla="*/ 467 w 6480"/>
              <a:gd name="T31" fmla="*/ 4438 h 6303"/>
              <a:gd name="T32" fmla="*/ 1235 w 6480"/>
              <a:gd name="T33" fmla="*/ 3729 h 6303"/>
              <a:gd name="T34" fmla="*/ 1930 w 6480"/>
              <a:gd name="T35" fmla="*/ 6002 h 6303"/>
              <a:gd name="T36" fmla="*/ 2165 w 6480"/>
              <a:gd name="T37" fmla="*/ 6303 h 6303"/>
              <a:gd name="T38" fmla="*/ 2480 w 6480"/>
              <a:gd name="T39" fmla="*/ 6202 h 6303"/>
              <a:gd name="T40" fmla="*/ 3055 w 6480"/>
              <a:gd name="T41" fmla="*/ 5590 h 6303"/>
              <a:gd name="T42" fmla="*/ 3745 w 6480"/>
              <a:gd name="T43" fmla="*/ 5326 h 6303"/>
              <a:gd name="T44" fmla="*/ 3399 w 6480"/>
              <a:gd name="T45" fmla="*/ 5062 h 6303"/>
              <a:gd name="T46" fmla="*/ 3969 w 6480"/>
              <a:gd name="T47" fmla="*/ 4746 h 6303"/>
              <a:gd name="T48" fmla="*/ 3969 w 6480"/>
              <a:gd name="T49" fmla="*/ 4219 h 6303"/>
              <a:gd name="T50" fmla="*/ 4192 w 6480"/>
              <a:gd name="T51" fmla="*/ 3844 h 6303"/>
              <a:gd name="T52" fmla="*/ 5315 w 6480"/>
              <a:gd name="T53" fmla="*/ 3887 h 6303"/>
              <a:gd name="T54" fmla="*/ 6296 w 6480"/>
              <a:gd name="T55" fmla="*/ 3484 h 6303"/>
              <a:gd name="T56" fmla="*/ 6296 w 6480"/>
              <a:gd name="T57" fmla="*/ 2835 h 6303"/>
              <a:gd name="T58" fmla="*/ 2584 w 6480"/>
              <a:gd name="T59" fmla="*/ 585 h 6303"/>
              <a:gd name="T60" fmla="*/ 3740 w 6480"/>
              <a:gd name="T61" fmla="*/ 2493 h 6303"/>
              <a:gd name="T62" fmla="*/ 2759 w 6480"/>
              <a:gd name="T63" fmla="*/ 1226 h 6303"/>
              <a:gd name="T64" fmla="*/ 2470 w 6480"/>
              <a:gd name="T65" fmla="*/ 1177 h 6303"/>
              <a:gd name="T66" fmla="*/ 2369 w 6480"/>
              <a:gd name="T67" fmla="*/ 413 h 6303"/>
              <a:gd name="T68" fmla="*/ 2801 w 6480"/>
              <a:gd name="T69" fmla="*/ 2510 h 6303"/>
              <a:gd name="T70" fmla="*/ 2634 w 6480"/>
              <a:gd name="T71" fmla="*/ 1336 h 6303"/>
              <a:gd name="T72" fmla="*/ 953 w 6480"/>
              <a:gd name="T73" fmla="*/ 2601 h 6303"/>
              <a:gd name="T74" fmla="*/ 469 w 6480"/>
              <a:gd name="T75" fmla="*/ 2719 h 6303"/>
              <a:gd name="T76" fmla="*/ 953 w 6480"/>
              <a:gd name="T77" fmla="*/ 2601 h 6303"/>
              <a:gd name="T78" fmla="*/ 471 w 6480"/>
              <a:gd name="T79" fmla="*/ 3613 h 6303"/>
              <a:gd name="T80" fmla="*/ 956 w 6480"/>
              <a:gd name="T81" fmla="*/ 3718 h 6303"/>
              <a:gd name="T82" fmla="*/ 3120 w 6480"/>
              <a:gd name="T83" fmla="*/ 3815 h 6303"/>
              <a:gd name="T84" fmla="*/ 2509 w 6480"/>
              <a:gd name="T85" fmla="*/ 4983 h 6303"/>
              <a:gd name="T86" fmla="*/ 3120 w 6480"/>
              <a:gd name="T87" fmla="*/ 3815 h 6303"/>
              <a:gd name="T88" fmla="*/ 2369 w 6480"/>
              <a:gd name="T89" fmla="*/ 5906 h 6303"/>
              <a:gd name="T90" fmla="*/ 2470 w 6480"/>
              <a:gd name="T91" fmla="*/ 5142 h 6303"/>
              <a:gd name="T92" fmla="*/ 2759 w 6480"/>
              <a:gd name="T93" fmla="*/ 5093 h 6303"/>
              <a:gd name="T94" fmla="*/ 3723 w 6480"/>
              <a:gd name="T95" fmla="*/ 3826 h 6303"/>
              <a:gd name="T96" fmla="*/ 2584 w 6480"/>
              <a:gd name="T97" fmla="*/ 5734 h 6303"/>
              <a:gd name="T98" fmla="*/ 909 w 6480"/>
              <a:gd name="T99" fmla="*/ 3400 h 6303"/>
              <a:gd name="T100" fmla="*/ 964 w 6480"/>
              <a:gd name="T101" fmla="*/ 3238 h 6303"/>
              <a:gd name="T102" fmla="*/ 964 w 6480"/>
              <a:gd name="T103" fmla="*/ 3080 h 6303"/>
              <a:gd name="T104" fmla="*/ 938 w 6480"/>
              <a:gd name="T105" fmla="*/ 2918 h 6303"/>
              <a:gd name="T106" fmla="*/ 5314 w 6480"/>
              <a:gd name="T107" fmla="*/ 2748 h 6303"/>
              <a:gd name="T108" fmla="*/ 5484 w 6480"/>
              <a:gd name="T109" fmla="*/ 3551 h 6303"/>
              <a:gd name="T110" fmla="*/ 3751 w 6480"/>
              <a:gd name="T111" fmla="*/ 3510 h 6303"/>
              <a:gd name="T112" fmla="*/ 5737 w 6480"/>
              <a:gd name="T113" fmla="*/ 3450 h 6303"/>
              <a:gd name="T114" fmla="*/ 6134 w 6480"/>
              <a:gd name="T115" fmla="*/ 3106 h 6303"/>
              <a:gd name="T116" fmla="*/ 6134 w 6480"/>
              <a:gd name="T117" fmla="*/ 3213 h 6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80" h="6303">
                <a:moveTo>
                  <a:pt x="6296" y="2835"/>
                </a:moveTo>
                <a:lnTo>
                  <a:pt x="5888" y="2591"/>
                </a:lnTo>
                <a:cubicBezTo>
                  <a:pt x="5715" y="2487"/>
                  <a:pt x="5517" y="2432"/>
                  <a:pt x="5314" y="2432"/>
                </a:cubicBezTo>
                <a:lnTo>
                  <a:pt x="4193" y="2475"/>
                </a:lnTo>
                <a:lnTo>
                  <a:pt x="3948" y="2100"/>
                </a:lnTo>
                <a:lnTo>
                  <a:pt x="3969" y="2100"/>
                </a:lnTo>
                <a:cubicBezTo>
                  <a:pt x="4114" y="2100"/>
                  <a:pt x="4232" y="1982"/>
                  <a:pt x="4232" y="1836"/>
                </a:cubicBezTo>
                <a:cubicBezTo>
                  <a:pt x="4232" y="1691"/>
                  <a:pt x="4114" y="1573"/>
                  <a:pt x="3969" y="1573"/>
                </a:cubicBezTo>
                <a:lnTo>
                  <a:pt x="3605" y="1573"/>
                </a:lnTo>
                <a:lnTo>
                  <a:pt x="3399" y="1256"/>
                </a:lnTo>
                <a:lnTo>
                  <a:pt x="3481" y="1256"/>
                </a:lnTo>
                <a:cubicBezTo>
                  <a:pt x="3627" y="1256"/>
                  <a:pt x="3745" y="1138"/>
                  <a:pt x="3745" y="993"/>
                </a:cubicBezTo>
                <a:cubicBezTo>
                  <a:pt x="3745" y="847"/>
                  <a:pt x="3627" y="729"/>
                  <a:pt x="3481" y="729"/>
                </a:cubicBezTo>
                <a:lnTo>
                  <a:pt x="3055" y="729"/>
                </a:lnTo>
                <a:lnTo>
                  <a:pt x="2849" y="413"/>
                </a:lnTo>
                <a:cubicBezTo>
                  <a:pt x="2760" y="276"/>
                  <a:pt x="2633" y="174"/>
                  <a:pt x="2480" y="117"/>
                </a:cubicBezTo>
                <a:lnTo>
                  <a:pt x="2250" y="31"/>
                </a:lnTo>
                <a:cubicBezTo>
                  <a:pt x="2167" y="0"/>
                  <a:pt x="2070" y="18"/>
                  <a:pt x="2004" y="77"/>
                </a:cubicBezTo>
                <a:cubicBezTo>
                  <a:pt x="1937" y="137"/>
                  <a:pt x="1908" y="229"/>
                  <a:pt x="1930" y="317"/>
                </a:cubicBezTo>
                <a:lnTo>
                  <a:pt x="2482" y="2541"/>
                </a:lnTo>
                <a:lnTo>
                  <a:pt x="1235" y="2590"/>
                </a:lnTo>
                <a:lnTo>
                  <a:pt x="616" y="1945"/>
                </a:lnTo>
                <a:cubicBezTo>
                  <a:pt x="557" y="1883"/>
                  <a:pt x="468" y="1865"/>
                  <a:pt x="390" y="1896"/>
                </a:cubicBezTo>
                <a:cubicBezTo>
                  <a:pt x="311" y="1928"/>
                  <a:pt x="261" y="2003"/>
                  <a:pt x="261" y="2088"/>
                </a:cubicBezTo>
                <a:lnTo>
                  <a:pt x="261" y="2849"/>
                </a:lnTo>
                <a:lnTo>
                  <a:pt x="128" y="2939"/>
                </a:lnTo>
                <a:cubicBezTo>
                  <a:pt x="47" y="2995"/>
                  <a:pt x="0" y="3086"/>
                  <a:pt x="3" y="3184"/>
                </a:cubicBezTo>
                <a:cubicBezTo>
                  <a:pt x="6" y="3282"/>
                  <a:pt x="57" y="3371"/>
                  <a:pt x="141" y="3422"/>
                </a:cubicBezTo>
                <a:lnTo>
                  <a:pt x="261" y="3495"/>
                </a:lnTo>
                <a:lnTo>
                  <a:pt x="261" y="4231"/>
                </a:lnTo>
                <a:cubicBezTo>
                  <a:pt x="261" y="4316"/>
                  <a:pt x="311" y="4391"/>
                  <a:pt x="390" y="4423"/>
                </a:cubicBezTo>
                <a:cubicBezTo>
                  <a:pt x="415" y="4433"/>
                  <a:pt x="441" y="4438"/>
                  <a:pt x="467" y="4438"/>
                </a:cubicBezTo>
                <a:cubicBezTo>
                  <a:pt x="522" y="4438"/>
                  <a:pt x="576" y="4416"/>
                  <a:pt x="616" y="4374"/>
                </a:cubicBezTo>
                <a:lnTo>
                  <a:pt x="1235" y="3729"/>
                </a:lnTo>
                <a:lnTo>
                  <a:pt x="2482" y="3778"/>
                </a:lnTo>
                <a:lnTo>
                  <a:pt x="1930" y="6002"/>
                </a:lnTo>
                <a:cubicBezTo>
                  <a:pt x="1908" y="6090"/>
                  <a:pt x="1937" y="6182"/>
                  <a:pt x="2004" y="6242"/>
                </a:cubicBezTo>
                <a:cubicBezTo>
                  <a:pt x="2049" y="6282"/>
                  <a:pt x="2106" y="6303"/>
                  <a:pt x="2165" y="6303"/>
                </a:cubicBezTo>
                <a:cubicBezTo>
                  <a:pt x="2194" y="6303"/>
                  <a:pt x="2223" y="6298"/>
                  <a:pt x="2250" y="6288"/>
                </a:cubicBezTo>
                <a:lnTo>
                  <a:pt x="2480" y="6202"/>
                </a:lnTo>
                <a:cubicBezTo>
                  <a:pt x="2633" y="6145"/>
                  <a:pt x="2760" y="6043"/>
                  <a:pt x="2849" y="5906"/>
                </a:cubicBezTo>
                <a:lnTo>
                  <a:pt x="3055" y="5590"/>
                </a:lnTo>
                <a:lnTo>
                  <a:pt x="3481" y="5590"/>
                </a:lnTo>
                <a:cubicBezTo>
                  <a:pt x="3627" y="5590"/>
                  <a:pt x="3745" y="5472"/>
                  <a:pt x="3745" y="5326"/>
                </a:cubicBezTo>
                <a:cubicBezTo>
                  <a:pt x="3745" y="5180"/>
                  <a:pt x="3627" y="5062"/>
                  <a:pt x="3481" y="5062"/>
                </a:cubicBezTo>
                <a:lnTo>
                  <a:pt x="3399" y="5062"/>
                </a:lnTo>
                <a:lnTo>
                  <a:pt x="3605" y="4746"/>
                </a:lnTo>
                <a:lnTo>
                  <a:pt x="3969" y="4746"/>
                </a:lnTo>
                <a:cubicBezTo>
                  <a:pt x="4114" y="4746"/>
                  <a:pt x="4232" y="4628"/>
                  <a:pt x="4232" y="4483"/>
                </a:cubicBezTo>
                <a:cubicBezTo>
                  <a:pt x="4232" y="4337"/>
                  <a:pt x="4114" y="4219"/>
                  <a:pt x="3969" y="4219"/>
                </a:cubicBezTo>
                <a:lnTo>
                  <a:pt x="3948" y="4219"/>
                </a:lnTo>
                <a:lnTo>
                  <a:pt x="4192" y="3844"/>
                </a:lnTo>
                <a:lnTo>
                  <a:pt x="5271" y="3886"/>
                </a:lnTo>
                <a:lnTo>
                  <a:pt x="5315" y="3887"/>
                </a:lnTo>
                <a:cubicBezTo>
                  <a:pt x="5517" y="3887"/>
                  <a:pt x="5715" y="3832"/>
                  <a:pt x="5888" y="3728"/>
                </a:cubicBezTo>
                <a:lnTo>
                  <a:pt x="6296" y="3484"/>
                </a:lnTo>
                <a:cubicBezTo>
                  <a:pt x="6410" y="3416"/>
                  <a:pt x="6480" y="3292"/>
                  <a:pt x="6480" y="3159"/>
                </a:cubicBezTo>
                <a:cubicBezTo>
                  <a:pt x="6480" y="3027"/>
                  <a:pt x="6410" y="2903"/>
                  <a:pt x="6296" y="2835"/>
                </a:cubicBezTo>
                <a:close/>
                <a:moveTo>
                  <a:pt x="2369" y="413"/>
                </a:moveTo>
                <a:cubicBezTo>
                  <a:pt x="2458" y="446"/>
                  <a:pt x="2532" y="506"/>
                  <a:pt x="2584" y="585"/>
                </a:cubicBezTo>
                <a:lnTo>
                  <a:pt x="3825" y="2490"/>
                </a:lnTo>
                <a:lnTo>
                  <a:pt x="3740" y="2493"/>
                </a:lnTo>
                <a:lnTo>
                  <a:pt x="3290" y="2501"/>
                </a:lnTo>
                <a:lnTo>
                  <a:pt x="2759" y="1226"/>
                </a:lnTo>
                <a:cubicBezTo>
                  <a:pt x="2747" y="1197"/>
                  <a:pt x="2718" y="1177"/>
                  <a:pt x="2686" y="1177"/>
                </a:cubicBezTo>
                <a:lnTo>
                  <a:pt x="2470" y="1177"/>
                </a:lnTo>
                <a:lnTo>
                  <a:pt x="2271" y="376"/>
                </a:lnTo>
                <a:lnTo>
                  <a:pt x="2369" y="413"/>
                </a:lnTo>
                <a:close/>
                <a:moveTo>
                  <a:pt x="3120" y="2504"/>
                </a:moveTo>
                <a:lnTo>
                  <a:pt x="2801" y="2510"/>
                </a:lnTo>
                <a:lnTo>
                  <a:pt x="2509" y="1336"/>
                </a:lnTo>
                <a:lnTo>
                  <a:pt x="2634" y="1336"/>
                </a:lnTo>
                <a:lnTo>
                  <a:pt x="3120" y="2504"/>
                </a:lnTo>
                <a:close/>
                <a:moveTo>
                  <a:pt x="953" y="2601"/>
                </a:moveTo>
                <a:lnTo>
                  <a:pt x="925" y="2602"/>
                </a:lnTo>
                <a:cubicBezTo>
                  <a:pt x="766" y="2608"/>
                  <a:pt x="611" y="2648"/>
                  <a:pt x="469" y="2719"/>
                </a:cubicBezTo>
                <a:lnTo>
                  <a:pt x="464" y="2091"/>
                </a:lnTo>
                <a:lnTo>
                  <a:pt x="953" y="2601"/>
                </a:lnTo>
                <a:close/>
                <a:moveTo>
                  <a:pt x="471" y="4231"/>
                </a:moveTo>
                <a:lnTo>
                  <a:pt x="471" y="3613"/>
                </a:lnTo>
                <a:cubicBezTo>
                  <a:pt x="605" y="3674"/>
                  <a:pt x="749" y="3710"/>
                  <a:pt x="896" y="3716"/>
                </a:cubicBezTo>
                <a:lnTo>
                  <a:pt x="956" y="3718"/>
                </a:lnTo>
                <a:lnTo>
                  <a:pt x="471" y="4231"/>
                </a:lnTo>
                <a:close/>
                <a:moveTo>
                  <a:pt x="3120" y="3815"/>
                </a:moveTo>
                <a:lnTo>
                  <a:pt x="2634" y="4983"/>
                </a:lnTo>
                <a:lnTo>
                  <a:pt x="2509" y="4983"/>
                </a:lnTo>
                <a:lnTo>
                  <a:pt x="2801" y="3809"/>
                </a:lnTo>
                <a:lnTo>
                  <a:pt x="3120" y="3815"/>
                </a:lnTo>
                <a:close/>
                <a:moveTo>
                  <a:pt x="2584" y="5734"/>
                </a:moveTo>
                <a:cubicBezTo>
                  <a:pt x="2532" y="5813"/>
                  <a:pt x="2458" y="5873"/>
                  <a:pt x="2369" y="5906"/>
                </a:cubicBezTo>
                <a:lnTo>
                  <a:pt x="2271" y="5943"/>
                </a:lnTo>
                <a:lnTo>
                  <a:pt x="2470" y="5142"/>
                </a:lnTo>
                <a:lnTo>
                  <a:pt x="2686" y="5142"/>
                </a:lnTo>
                <a:cubicBezTo>
                  <a:pt x="2718" y="5142"/>
                  <a:pt x="2747" y="5122"/>
                  <a:pt x="2759" y="5093"/>
                </a:cubicBezTo>
                <a:lnTo>
                  <a:pt x="3290" y="3818"/>
                </a:lnTo>
                <a:lnTo>
                  <a:pt x="3723" y="3826"/>
                </a:lnTo>
                <a:lnTo>
                  <a:pt x="3824" y="3830"/>
                </a:lnTo>
                <a:lnTo>
                  <a:pt x="2584" y="5734"/>
                </a:lnTo>
                <a:close/>
                <a:moveTo>
                  <a:pt x="3751" y="3510"/>
                </a:moveTo>
                <a:lnTo>
                  <a:pt x="909" y="3400"/>
                </a:lnTo>
                <a:cubicBezTo>
                  <a:pt x="702" y="3400"/>
                  <a:pt x="448" y="3238"/>
                  <a:pt x="448" y="3238"/>
                </a:cubicBezTo>
                <a:lnTo>
                  <a:pt x="964" y="3238"/>
                </a:lnTo>
                <a:cubicBezTo>
                  <a:pt x="1008" y="3238"/>
                  <a:pt x="1043" y="3203"/>
                  <a:pt x="1043" y="3159"/>
                </a:cubicBezTo>
                <a:cubicBezTo>
                  <a:pt x="1043" y="3116"/>
                  <a:pt x="1008" y="3080"/>
                  <a:pt x="964" y="3080"/>
                </a:cubicBezTo>
                <a:lnTo>
                  <a:pt x="448" y="3080"/>
                </a:lnTo>
                <a:cubicBezTo>
                  <a:pt x="448" y="3080"/>
                  <a:pt x="755" y="2918"/>
                  <a:pt x="938" y="2918"/>
                </a:cubicBezTo>
                <a:lnTo>
                  <a:pt x="5283" y="2749"/>
                </a:lnTo>
                <a:lnTo>
                  <a:pt x="5314" y="2748"/>
                </a:lnTo>
                <a:cubicBezTo>
                  <a:pt x="5372" y="2748"/>
                  <a:pt x="5428" y="2756"/>
                  <a:pt x="5484" y="2768"/>
                </a:cubicBezTo>
                <a:cubicBezTo>
                  <a:pt x="5585" y="3015"/>
                  <a:pt x="5585" y="3304"/>
                  <a:pt x="5484" y="3551"/>
                </a:cubicBezTo>
                <a:cubicBezTo>
                  <a:pt x="5428" y="3563"/>
                  <a:pt x="5372" y="3571"/>
                  <a:pt x="5315" y="3571"/>
                </a:cubicBezTo>
                <a:lnTo>
                  <a:pt x="3751" y="3510"/>
                </a:lnTo>
                <a:close/>
                <a:moveTo>
                  <a:pt x="6134" y="3213"/>
                </a:moveTo>
                <a:lnTo>
                  <a:pt x="5737" y="3450"/>
                </a:lnTo>
                <a:cubicBezTo>
                  <a:pt x="5782" y="3260"/>
                  <a:pt x="5782" y="3059"/>
                  <a:pt x="5737" y="2869"/>
                </a:cubicBezTo>
                <a:lnTo>
                  <a:pt x="6134" y="3106"/>
                </a:lnTo>
                <a:cubicBezTo>
                  <a:pt x="6152" y="3117"/>
                  <a:pt x="6164" y="3138"/>
                  <a:pt x="6164" y="3159"/>
                </a:cubicBezTo>
                <a:cubicBezTo>
                  <a:pt x="6164" y="3181"/>
                  <a:pt x="6152" y="3201"/>
                  <a:pt x="6134" y="3213"/>
                </a:cubicBezTo>
                <a:close/>
              </a:path>
            </a:pathLst>
          </a:custGeom>
          <a:solidFill>
            <a:srgbClr val="61D4EA">
              <a:alpha val="40000"/>
            </a:srgbClr>
          </a:solidFill>
          <a:ln>
            <a:noFill/>
          </a:ln>
        </p:spPr>
      </p:sp>
      <p:sp>
        <p:nvSpPr>
          <p:cNvPr id="11" name="airplane-flying_71536"/>
          <p:cNvSpPr>
            <a:spLocks noChangeAspect="1"/>
          </p:cNvSpPr>
          <p:nvPr/>
        </p:nvSpPr>
        <p:spPr>
          <a:xfrm>
            <a:off x="9289533" y="4943551"/>
            <a:ext cx="1005428" cy="976511"/>
          </a:xfrm>
          <a:custGeom>
            <a:avLst/>
            <a:gdLst>
              <a:gd name="T0" fmla="*/ 5888 w 6480"/>
              <a:gd name="T1" fmla="*/ 2591 h 6303"/>
              <a:gd name="T2" fmla="*/ 4193 w 6480"/>
              <a:gd name="T3" fmla="*/ 2475 h 6303"/>
              <a:gd name="T4" fmla="*/ 3969 w 6480"/>
              <a:gd name="T5" fmla="*/ 2100 h 6303"/>
              <a:gd name="T6" fmla="*/ 3969 w 6480"/>
              <a:gd name="T7" fmla="*/ 1573 h 6303"/>
              <a:gd name="T8" fmla="*/ 3399 w 6480"/>
              <a:gd name="T9" fmla="*/ 1256 h 6303"/>
              <a:gd name="T10" fmla="*/ 3745 w 6480"/>
              <a:gd name="T11" fmla="*/ 993 h 6303"/>
              <a:gd name="T12" fmla="*/ 3055 w 6480"/>
              <a:gd name="T13" fmla="*/ 729 h 6303"/>
              <a:gd name="T14" fmla="*/ 2480 w 6480"/>
              <a:gd name="T15" fmla="*/ 117 h 6303"/>
              <a:gd name="T16" fmla="*/ 2004 w 6480"/>
              <a:gd name="T17" fmla="*/ 77 h 6303"/>
              <a:gd name="T18" fmla="*/ 2482 w 6480"/>
              <a:gd name="T19" fmla="*/ 2541 h 6303"/>
              <a:gd name="T20" fmla="*/ 616 w 6480"/>
              <a:gd name="T21" fmla="*/ 1945 h 6303"/>
              <a:gd name="T22" fmla="*/ 261 w 6480"/>
              <a:gd name="T23" fmla="*/ 2088 h 6303"/>
              <a:gd name="T24" fmla="*/ 128 w 6480"/>
              <a:gd name="T25" fmla="*/ 2939 h 6303"/>
              <a:gd name="T26" fmla="*/ 141 w 6480"/>
              <a:gd name="T27" fmla="*/ 3422 h 6303"/>
              <a:gd name="T28" fmla="*/ 261 w 6480"/>
              <a:gd name="T29" fmla="*/ 4231 h 6303"/>
              <a:gd name="T30" fmla="*/ 467 w 6480"/>
              <a:gd name="T31" fmla="*/ 4438 h 6303"/>
              <a:gd name="T32" fmla="*/ 1235 w 6480"/>
              <a:gd name="T33" fmla="*/ 3729 h 6303"/>
              <a:gd name="T34" fmla="*/ 1930 w 6480"/>
              <a:gd name="T35" fmla="*/ 6002 h 6303"/>
              <a:gd name="T36" fmla="*/ 2165 w 6480"/>
              <a:gd name="T37" fmla="*/ 6303 h 6303"/>
              <a:gd name="T38" fmla="*/ 2480 w 6480"/>
              <a:gd name="T39" fmla="*/ 6202 h 6303"/>
              <a:gd name="T40" fmla="*/ 3055 w 6480"/>
              <a:gd name="T41" fmla="*/ 5590 h 6303"/>
              <a:gd name="T42" fmla="*/ 3745 w 6480"/>
              <a:gd name="T43" fmla="*/ 5326 h 6303"/>
              <a:gd name="T44" fmla="*/ 3399 w 6480"/>
              <a:gd name="T45" fmla="*/ 5062 h 6303"/>
              <a:gd name="T46" fmla="*/ 3969 w 6480"/>
              <a:gd name="T47" fmla="*/ 4746 h 6303"/>
              <a:gd name="T48" fmla="*/ 3969 w 6480"/>
              <a:gd name="T49" fmla="*/ 4219 h 6303"/>
              <a:gd name="T50" fmla="*/ 4192 w 6480"/>
              <a:gd name="T51" fmla="*/ 3844 h 6303"/>
              <a:gd name="T52" fmla="*/ 5315 w 6480"/>
              <a:gd name="T53" fmla="*/ 3887 h 6303"/>
              <a:gd name="T54" fmla="*/ 6296 w 6480"/>
              <a:gd name="T55" fmla="*/ 3484 h 6303"/>
              <a:gd name="T56" fmla="*/ 6296 w 6480"/>
              <a:gd name="T57" fmla="*/ 2835 h 6303"/>
              <a:gd name="T58" fmla="*/ 2584 w 6480"/>
              <a:gd name="T59" fmla="*/ 585 h 6303"/>
              <a:gd name="T60" fmla="*/ 3740 w 6480"/>
              <a:gd name="T61" fmla="*/ 2493 h 6303"/>
              <a:gd name="T62" fmla="*/ 2759 w 6480"/>
              <a:gd name="T63" fmla="*/ 1226 h 6303"/>
              <a:gd name="T64" fmla="*/ 2470 w 6480"/>
              <a:gd name="T65" fmla="*/ 1177 h 6303"/>
              <a:gd name="T66" fmla="*/ 2369 w 6480"/>
              <a:gd name="T67" fmla="*/ 413 h 6303"/>
              <a:gd name="T68" fmla="*/ 2801 w 6480"/>
              <a:gd name="T69" fmla="*/ 2510 h 6303"/>
              <a:gd name="T70" fmla="*/ 2634 w 6480"/>
              <a:gd name="T71" fmla="*/ 1336 h 6303"/>
              <a:gd name="T72" fmla="*/ 953 w 6480"/>
              <a:gd name="T73" fmla="*/ 2601 h 6303"/>
              <a:gd name="T74" fmla="*/ 469 w 6480"/>
              <a:gd name="T75" fmla="*/ 2719 h 6303"/>
              <a:gd name="T76" fmla="*/ 953 w 6480"/>
              <a:gd name="T77" fmla="*/ 2601 h 6303"/>
              <a:gd name="T78" fmla="*/ 471 w 6480"/>
              <a:gd name="T79" fmla="*/ 3613 h 6303"/>
              <a:gd name="T80" fmla="*/ 956 w 6480"/>
              <a:gd name="T81" fmla="*/ 3718 h 6303"/>
              <a:gd name="T82" fmla="*/ 3120 w 6480"/>
              <a:gd name="T83" fmla="*/ 3815 h 6303"/>
              <a:gd name="T84" fmla="*/ 2509 w 6480"/>
              <a:gd name="T85" fmla="*/ 4983 h 6303"/>
              <a:gd name="T86" fmla="*/ 3120 w 6480"/>
              <a:gd name="T87" fmla="*/ 3815 h 6303"/>
              <a:gd name="T88" fmla="*/ 2369 w 6480"/>
              <a:gd name="T89" fmla="*/ 5906 h 6303"/>
              <a:gd name="T90" fmla="*/ 2470 w 6480"/>
              <a:gd name="T91" fmla="*/ 5142 h 6303"/>
              <a:gd name="T92" fmla="*/ 2759 w 6480"/>
              <a:gd name="T93" fmla="*/ 5093 h 6303"/>
              <a:gd name="T94" fmla="*/ 3723 w 6480"/>
              <a:gd name="T95" fmla="*/ 3826 h 6303"/>
              <a:gd name="T96" fmla="*/ 2584 w 6480"/>
              <a:gd name="T97" fmla="*/ 5734 h 6303"/>
              <a:gd name="T98" fmla="*/ 909 w 6480"/>
              <a:gd name="T99" fmla="*/ 3400 h 6303"/>
              <a:gd name="T100" fmla="*/ 964 w 6480"/>
              <a:gd name="T101" fmla="*/ 3238 h 6303"/>
              <a:gd name="T102" fmla="*/ 964 w 6480"/>
              <a:gd name="T103" fmla="*/ 3080 h 6303"/>
              <a:gd name="T104" fmla="*/ 938 w 6480"/>
              <a:gd name="T105" fmla="*/ 2918 h 6303"/>
              <a:gd name="T106" fmla="*/ 5314 w 6480"/>
              <a:gd name="T107" fmla="*/ 2748 h 6303"/>
              <a:gd name="T108" fmla="*/ 5484 w 6480"/>
              <a:gd name="T109" fmla="*/ 3551 h 6303"/>
              <a:gd name="T110" fmla="*/ 3751 w 6480"/>
              <a:gd name="T111" fmla="*/ 3510 h 6303"/>
              <a:gd name="T112" fmla="*/ 5737 w 6480"/>
              <a:gd name="T113" fmla="*/ 3450 h 6303"/>
              <a:gd name="T114" fmla="*/ 6134 w 6480"/>
              <a:gd name="T115" fmla="*/ 3106 h 6303"/>
              <a:gd name="T116" fmla="*/ 6134 w 6480"/>
              <a:gd name="T117" fmla="*/ 3213 h 6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80" h="6303">
                <a:moveTo>
                  <a:pt x="6296" y="2835"/>
                </a:moveTo>
                <a:lnTo>
                  <a:pt x="5888" y="2591"/>
                </a:lnTo>
                <a:cubicBezTo>
                  <a:pt x="5715" y="2487"/>
                  <a:pt x="5517" y="2432"/>
                  <a:pt x="5314" y="2432"/>
                </a:cubicBezTo>
                <a:lnTo>
                  <a:pt x="4193" y="2475"/>
                </a:lnTo>
                <a:lnTo>
                  <a:pt x="3948" y="2100"/>
                </a:lnTo>
                <a:lnTo>
                  <a:pt x="3969" y="2100"/>
                </a:lnTo>
                <a:cubicBezTo>
                  <a:pt x="4114" y="2100"/>
                  <a:pt x="4232" y="1982"/>
                  <a:pt x="4232" y="1836"/>
                </a:cubicBezTo>
                <a:cubicBezTo>
                  <a:pt x="4232" y="1691"/>
                  <a:pt x="4114" y="1573"/>
                  <a:pt x="3969" y="1573"/>
                </a:cubicBezTo>
                <a:lnTo>
                  <a:pt x="3605" y="1573"/>
                </a:lnTo>
                <a:lnTo>
                  <a:pt x="3399" y="1256"/>
                </a:lnTo>
                <a:lnTo>
                  <a:pt x="3481" y="1256"/>
                </a:lnTo>
                <a:cubicBezTo>
                  <a:pt x="3627" y="1256"/>
                  <a:pt x="3745" y="1138"/>
                  <a:pt x="3745" y="993"/>
                </a:cubicBezTo>
                <a:cubicBezTo>
                  <a:pt x="3745" y="847"/>
                  <a:pt x="3627" y="729"/>
                  <a:pt x="3481" y="729"/>
                </a:cubicBezTo>
                <a:lnTo>
                  <a:pt x="3055" y="729"/>
                </a:lnTo>
                <a:lnTo>
                  <a:pt x="2849" y="413"/>
                </a:lnTo>
                <a:cubicBezTo>
                  <a:pt x="2760" y="276"/>
                  <a:pt x="2633" y="174"/>
                  <a:pt x="2480" y="117"/>
                </a:cubicBezTo>
                <a:lnTo>
                  <a:pt x="2250" y="31"/>
                </a:lnTo>
                <a:cubicBezTo>
                  <a:pt x="2167" y="0"/>
                  <a:pt x="2070" y="18"/>
                  <a:pt x="2004" y="77"/>
                </a:cubicBezTo>
                <a:cubicBezTo>
                  <a:pt x="1937" y="137"/>
                  <a:pt x="1908" y="229"/>
                  <a:pt x="1930" y="317"/>
                </a:cubicBezTo>
                <a:lnTo>
                  <a:pt x="2482" y="2541"/>
                </a:lnTo>
                <a:lnTo>
                  <a:pt x="1235" y="2590"/>
                </a:lnTo>
                <a:lnTo>
                  <a:pt x="616" y="1945"/>
                </a:lnTo>
                <a:cubicBezTo>
                  <a:pt x="557" y="1883"/>
                  <a:pt x="468" y="1865"/>
                  <a:pt x="390" y="1896"/>
                </a:cubicBezTo>
                <a:cubicBezTo>
                  <a:pt x="311" y="1928"/>
                  <a:pt x="261" y="2003"/>
                  <a:pt x="261" y="2088"/>
                </a:cubicBezTo>
                <a:lnTo>
                  <a:pt x="261" y="2849"/>
                </a:lnTo>
                <a:lnTo>
                  <a:pt x="128" y="2939"/>
                </a:lnTo>
                <a:cubicBezTo>
                  <a:pt x="47" y="2995"/>
                  <a:pt x="0" y="3086"/>
                  <a:pt x="3" y="3184"/>
                </a:cubicBezTo>
                <a:cubicBezTo>
                  <a:pt x="6" y="3282"/>
                  <a:pt x="57" y="3371"/>
                  <a:pt x="141" y="3422"/>
                </a:cubicBezTo>
                <a:lnTo>
                  <a:pt x="261" y="3495"/>
                </a:lnTo>
                <a:lnTo>
                  <a:pt x="261" y="4231"/>
                </a:lnTo>
                <a:cubicBezTo>
                  <a:pt x="261" y="4316"/>
                  <a:pt x="311" y="4391"/>
                  <a:pt x="390" y="4423"/>
                </a:cubicBezTo>
                <a:cubicBezTo>
                  <a:pt x="415" y="4433"/>
                  <a:pt x="441" y="4438"/>
                  <a:pt x="467" y="4438"/>
                </a:cubicBezTo>
                <a:cubicBezTo>
                  <a:pt x="522" y="4438"/>
                  <a:pt x="576" y="4416"/>
                  <a:pt x="616" y="4374"/>
                </a:cubicBezTo>
                <a:lnTo>
                  <a:pt x="1235" y="3729"/>
                </a:lnTo>
                <a:lnTo>
                  <a:pt x="2482" y="3778"/>
                </a:lnTo>
                <a:lnTo>
                  <a:pt x="1930" y="6002"/>
                </a:lnTo>
                <a:cubicBezTo>
                  <a:pt x="1908" y="6090"/>
                  <a:pt x="1937" y="6182"/>
                  <a:pt x="2004" y="6242"/>
                </a:cubicBezTo>
                <a:cubicBezTo>
                  <a:pt x="2049" y="6282"/>
                  <a:pt x="2106" y="6303"/>
                  <a:pt x="2165" y="6303"/>
                </a:cubicBezTo>
                <a:cubicBezTo>
                  <a:pt x="2194" y="6303"/>
                  <a:pt x="2223" y="6298"/>
                  <a:pt x="2250" y="6288"/>
                </a:cubicBezTo>
                <a:lnTo>
                  <a:pt x="2480" y="6202"/>
                </a:lnTo>
                <a:cubicBezTo>
                  <a:pt x="2633" y="6145"/>
                  <a:pt x="2760" y="6043"/>
                  <a:pt x="2849" y="5906"/>
                </a:cubicBezTo>
                <a:lnTo>
                  <a:pt x="3055" y="5590"/>
                </a:lnTo>
                <a:lnTo>
                  <a:pt x="3481" y="5590"/>
                </a:lnTo>
                <a:cubicBezTo>
                  <a:pt x="3627" y="5590"/>
                  <a:pt x="3745" y="5472"/>
                  <a:pt x="3745" y="5326"/>
                </a:cubicBezTo>
                <a:cubicBezTo>
                  <a:pt x="3745" y="5180"/>
                  <a:pt x="3627" y="5062"/>
                  <a:pt x="3481" y="5062"/>
                </a:cubicBezTo>
                <a:lnTo>
                  <a:pt x="3399" y="5062"/>
                </a:lnTo>
                <a:lnTo>
                  <a:pt x="3605" y="4746"/>
                </a:lnTo>
                <a:lnTo>
                  <a:pt x="3969" y="4746"/>
                </a:lnTo>
                <a:cubicBezTo>
                  <a:pt x="4114" y="4746"/>
                  <a:pt x="4232" y="4628"/>
                  <a:pt x="4232" y="4483"/>
                </a:cubicBezTo>
                <a:cubicBezTo>
                  <a:pt x="4232" y="4337"/>
                  <a:pt x="4114" y="4219"/>
                  <a:pt x="3969" y="4219"/>
                </a:cubicBezTo>
                <a:lnTo>
                  <a:pt x="3948" y="4219"/>
                </a:lnTo>
                <a:lnTo>
                  <a:pt x="4192" y="3844"/>
                </a:lnTo>
                <a:lnTo>
                  <a:pt x="5271" y="3886"/>
                </a:lnTo>
                <a:lnTo>
                  <a:pt x="5315" y="3887"/>
                </a:lnTo>
                <a:cubicBezTo>
                  <a:pt x="5517" y="3887"/>
                  <a:pt x="5715" y="3832"/>
                  <a:pt x="5888" y="3728"/>
                </a:cubicBezTo>
                <a:lnTo>
                  <a:pt x="6296" y="3484"/>
                </a:lnTo>
                <a:cubicBezTo>
                  <a:pt x="6410" y="3416"/>
                  <a:pt x="6480" y="3292"/>
                  <a:pt x="6480" y="3159"/>
                </a:cubicBezTo>
                <a:cubicBezTo>
                  <a:pt x="6480" y="3027"/>
                  <a:pt x="6410" y="2903"/>
                  <a:pt x="6296" y="2835"/>
                </a:cubicBezTo>
                <a:close/>
                <a:moveTo>
                  <a:pt x="2369" y="413"/>
                </a:moveTo>
                <a:cubicBezTo>
                  <a:pt x="2458" y="446"/>
                  <a:pt x="2532" y="506"/>
                  <a:pt x="2584" y="585"/>
                </a:cubicBezTo>
                <a:lnTo>
                  <a:pt x="3825" y="2490"/>
                </a:lnTo>
                <a:lnTo>
                  <a:pt x="3740" y="2493"/>
                </a:lnTo>
                <a:lnTo>
                  <a:pt x="3290" y="2501"/>
                </a:lnTo>
                <a:lnTo>
                  <a:pt x="2759" y="1226"/>
                </a:lnTo>
                <a:cubicBezTo>
                  <a:pt x="2747" y="1197"/>
                  <a:pt x="2718" y="1177"/>
                  <a:pt x="2686" y="1177"/>
                </a:cubicBezTo>
                <a:lnTo>
                  <a:pt x="2470" y="1177"/>
                </a:lnTo>
                <a:lnTo>
                  <a:pt x="2271" y="376"/>
                </a:lnTo>
                <a:lnTo>
                  <a:pt x="2369" y="413"/>
                </a:lnTo>
                <a:close/>
                <a:moveTo>
                  <a:pt x="3120" y="2504"/>
                </a:moveTo>
                <a:lnTo>
                  <a:pt x="2801" y="2510"/>
                </a:lnTo>
                <a:lnTo>
                  <a:pt x="2509" y="1336"/>
                </a:lnTo>
                <a:lnTo>
                  <a:pt x="2634" y="1336"/>
                </a:lnTo>
                <a:lnTo>
                  <a:pt x="3120" y="2504"/>
                </a:lnTo>
                <a:close/>
                <a:moveTo>
                  <a:pt x="953" y="2601"/>
                </a:moveTo>
                <a:lnTo>
                  <a:pt x="925" y="2602"/>
                </a:lnTo>
                <a:cubicBezTo>
                  <a:pt x="766" y="2608"/>
                  <a:pt x="611" y="2648"/>
                  <a:pt x="469" y="2719"/>
                </a:cubicBezTo>
                <a:lnTo>
                  <a:pt x="464" y="2091"/>
                </a:lnTo>
                <a:lnTo>
                  <a:pt x="953" y="2601"/>
                </a:lnTo>
                <a:close/>
                <a:moveTo>
                  <a:pt x="471" y="4231"/>
                </a:moveTo>
                <a:lnTo>
                  <a:pt x="471" y="3613"/>
                </a:lnTo>
                <a:cubicBezTo>
                  <a:pt x="605" y="3674"/>
                  <a:pt x="749" y="3710"/>
                  <a:pt x="896" y="3716"/>
                </a:cubicBezTo>
                <a:lnTo>
                  <a:pt x="956" y="3718"/>
                </a:lnTo>
                <a:lnTo>
                  <a:pt x="471" y="4231"/>
                </a:lnTo>
                <a:close/>
                <a:moveTo>
                  <a:pt x="3120" y="3815"/>
                </a:moveTo>
                <a:lnTo>
                  <a:pt x="2634" y="4983"/>
                </a:lnTo>
                <a:lnTo>
                  <a:pt x="2509" y="4983"/>
                </a:lnTo>
                <a:lnTo>
                  <a:pt x="2801" y="3809"/>
                </a:lnTo>
                <a:lnTo>
                  <a:pt x="3120" y="3815"/>
                </a:lnTo>
                <a:close/>
                <a:moveTo>
                  <a:pt x="2584" y="5734"/>
                </a:moveTo>
                <a:cubicBezTo>
                  <a:pt x="2532" y="5813"/>
                  <a:pt x="2458" y="5873"/>
                  <a:pt x="2369" y="5906"/>
                </a:cubicBezTo>
                <a:lnTo>
                  <a:pt x="2271" y="5943"/>
                </a:lnTo>
                <a:lnTo>
                  <a:pt x="2470" y="5142"/>
                </a:lnTo>
                <a:lnTo>
                  <a:pt x="2686" y="5142"/>
                </a:lnTo>
                <a:cubicBezTo>
                  <a:pt x="2718" y="5142"/>
                  <a:pt x="2747" y="5122"/>
                  <a:pt x="2759" y="5093"/>
                </a:cubicBezTo>
                <a:lnTo>
                  <a:pt x="3290" y="3818"/>
                </a:lnTo>
                <a:lnTo>
                  <a:pt x="3723" y="3826"/>
                </a:lnTo>
                <a:lnTo>
                  <a:pt x="3824" y="3830"/>
                </a:lnTo>
                <a:lnTo>
                  <a:pt x="2584" y="5734"/>
                </a:lnTo>
                <a:close/>
                <a:moveTo>
                  <a:pt x="3751" y="3510"/>
                </a:moveTo>
                <a:lnTo>
                  <a:pt x="909" y="3400"/>
                </a:lnTo>
                <a:cubicBezTo>
                  <a:pt x="702" y="3400"/>
                  <a:pt x="448" y="3238"/>
                  <a:pt x="448" y="3238"/>
                </a:cubicBezTo>
                <a:lnTo>
                  <a:pt x="964" y="3238"/>
                </a:lnTo>
                <a:cubicBezTo>
                  <a:pt x="1008" y="3238"/>
                  <a:pt x="1043" y="3203"/>
                  <a:pt x="1043" y="3159"/>
                </a:cubicBezTo>
                <a:cubicBezTo>
                  <a:pt x="1043" y="3116"/>
                  <a:pt x="1008" y="3080"/>
                  <a:pt x="964" y="3080"/>
                </a:cubicBezTo>
                <a:lnTo>
                  <a:pt x="448" y="3080"/>
                </a:lnTo>
                <a:cubicBezTo>
                  <a:pt x="448" y="3080"/>
                  <a:pt x="755" y="2918"/>
                  <a:pt x="938" y="2918"/>
                </a:cubicBezTo>
                <a:lnTo>
                  <a:pt x="5283" y="2749"/>
                </a:lnTo>
                <a:lnTo>
                  <a:pt x="5314" y="2748"/>
                </a:lnTo>
                <a:cubicBezTo>
                  <a:pt x="5372" y="2748"/>
                  <a:pt x="5428" y="2756"/>
                  <a:pt x="5484" y="2768"/>
                </a:cubicBezTo>
                <a:cubicBezTo>
                  <a:pt x="5585" y="3015"/>
                  <a:pt x="5585" y="3304"/>
                  <a:pt x="5484" y="3551"/>
                </a:cubicBezTo>
                <a:cubicBezTo>
                  <a:pt x="5428" y="3563"/>
                  <a:pt x="5372" y="3571"/>
                  <a:pt x="5315" y="3571"/>
                </a:cubicBezTo>
                <a:lnTo>
                  <a:pt x="3751" y="3510"/>
                </a:lnTo>
                <a:close/>
                <a:moveTo>
                  <a:pt x="6134" y="3213"/>
                </a:moveTo>
                <a:lnTo>
                  <a:pt x="5737" y="3450"/>
                </a:lnTo>
                <a:cubicBezTo>
                  <a:pt x="5782" y="3260"/>
                  <a:pt x="5782" y="3059"/>
                  <a:pt x="5737" y="2869"/>
                </a:cubicBezTo>
                <a:lnTo>
                  <a:pt x="6134" y="3106"/>
                </a:lnTo>
                <a:cubicBezTo>
                  <a:pt x="6152" y="3117"/>
                  <a:pt x="6164" y="3138"/>
                  <a:pt x="6164" y="3159"/>
                </a:cubicBezTo>
                <a:cubicBezTo>
                  <a:pt x="6164" y="3181"/>
                  <a:pt x="6152" y="3201"/>
                  <a:pt x="6134" y="3213"/>
                </a:cubicBezTo>
                <a:close/>
              </a:path>
            </a:pathLst>
          </a:custGeom>
          <a:solidFill>
            <a:srgbClr val="61D4EA">
              <a:alpha val="20000"/>
            </a:srgbClr>
          </a:solidFill>
          <a:ln>
            <a:noFill/>
          </a:ln>
        </p:spPr>
      </p:sp>
      <p:sp>
        <p:nvSpPr>
          <p:cNvPr id="12" name="矩形 11"/>
          <p:cNvSpPr/>
          <p:nvPr/>
        </p:nvSpPr>
        <p:spPr>
          <a:xfrm>
            <a:off x="1232115" y="1718008"/>
            <a:ext cx="4568139" cy="923330"/>
          </a:xfrm>
          <a:prstGeom prst="rect">
            <a:avLst/>
          </a:prstGeom>
        </p:spPr>
        <p:txBody>
          <a:bodyPr wrap="square">
            <a:spAutoFit/>
          </a:bodyPr>
          <a:lstStyle/>
          <a:p>
            <a:r>
              <a:rPr lang="zh-CN" altLang="zh-CN" dirty="0">
                <a:solidFill>
                  <a:schemeClr val="bg1"/>
                </a:solidFill>
              </a:rPr>
              <a:t>纵观组成文件的无序编码中，出现了</a:t>
            </a:r>
            <a:r>
              <a:rPr lang="en-US" altLang="zh-CN" dirty="0">
                <a:solidFill>
                  <a:schemeClr val="bg1"/>
                </a:solidFill>
              </a:rPr>
              <a:t>hacker-jpeg</a:t>
            </a:r>
            <a:r>
              <a:rPr lang="zh-CN" altLang="zh-CN" dirty="0">
                <a:solidFill>
                  <a:schemeClr val="bg1"/>
                </a:solidFill>
              </a:rPr>
              <a:t>这种文件格式，推测图片内有其他文件</a:t>
            </a:r>
            <a:endParaRPr lang="zh-CN" altLang="en-US" sz="1400" b="1" dirty="0">
              <a:solidFill>
                <a:schemeClr val="bg1"/>
              </a:solidFill>
              <a:latin typeface="仓耳青禾体-谷力 W05" panose="02020400000000000000" pitchFamily="18" charset="-122"/>
              <a:ea typeface="仓耳青禾体-谷力 W05" panose="02020400000000000000" pitchFamily="18" charset="-122"/>
            </a:endParaRPr>
          </a:p>
        </p:txBody>
      </p:sp>
      <p:sp>
        <p:nvSpPr>
          <p:cNvPr id="14" name="connection-points_17474"/>
          <p:cNvSpPr>
            <a:spLocks noChangeAspect="1"/>
          </p:cNvSpPr>
          <p:nvPr/>
        </p:nvSpPr>
        <p:spPr>
          <a:xfrm>
            <a:off x="260736" y="3513117"/>
            <a:ext cx="591491" cy="609685"/>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 name="T72" fmla="*/ 472622 w 604011"/>
              <a:gd name="T73" fmla="*/ 472622 w 604011"/>
              <a:gd name="T74" fmla="*/ 472622 w 604011"/>
              <a:gd name="T75"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77" h="3899">
                <a:moveTo>
                  <a:pt x="3185" y="0"/>
                </a:moveTo>
                <a:cubicBezTo>
                  <a:pt x="2920" y="0"/>
                  <a:pt x="2698" y="176"/>
                  <a:pt x="2622" y="416"/>
                </a:cubicBezTo>
                <a:lnTo>
                  <a:pt x="1914" y="416"/>
                </a:lnTo>
                <a:cubicBezTo>
                  <a:pt x="1817" y="416"/>
                  <a:pt x="1738" y="495"/>
                  <a:pt x="1738" y="592"/>
                </a:cubicBezTo>
                <a:lnTo>
                  <a:pt x="1738" y="1392"/>
                </a:lnTo>
                <a:cubicBezTo>
                  <a:pt x="1498" y="1468"/>
                  <a:pt x="1322" y="1690"/>
                  <a:pt x="1322" y="1954"/>
                </a:cubicBezTo>
                <a:cubicBezTo>
                  <a:pt x="1322" y="2219"/>
                  <a:pt x="1498" y="2441"/>
                  <a:pt x="1738" y="2517"/>
                </a:cubicBezTo>
                <a:lnTo>
                  <a:pt x="1738" y="3131"/>
                </a:lnTo>
                <a:lnTo>
                  <a:pt x="1155" y="3131"/>
                </a:lnTo>
                <a:cubicBezTo>
                  <a:pt x="1079" y="2891"/>
                  <a:pt x="857" y="2715"/>
                  <a:pt x="592" y="2715"/>
                </a:cubicBezTo>
                <a:cubicBezTo>
                  <a:pt x="266" y="2715"/>
                  <a:pt x="0" y="2980"/>
                  <a:pt x="0" y="3307"/>
                </a:cubicBezTo>
                <a:cubicBezTo>
                  <a:pt x="0" y="3634"/>
                  <a:pt x="266" y="3899"/>
                  <a:pt x="592" y="3899"/>
                </a:cubicBezTo>
                <a:cubicBezTo>
                  <a:pt x="857" y="3899"/>
                  <a:pt x="1079" y="3723"/>
                  <a:pt x="1155" y="3483"/>
                </a:cubicBezTo>
                <a:lnTo>
                  <a:pt x="1914" y="3483"/>
                </a:lnTo>
                <a:cubicBezTo>
                  <a:pt x="2012" y="3483"/>
                  <a:pt x="2090" y="3404"/>
                  <a:pt x="2090" y="3307"/>
                </a:cubicBezTo>
                <a:lnTo>
                  <a:pt x="2090" y="2517"/>
                </a:lnTo>
                <a:cubicBezTo>
                  <a:pt x="2331" y="2441"/>
                  <a:pt x="2506" y="2219"/>
                  <a:pt x="2506" y="1954"/>
                </a:cubicBezTo>
                <a:cubicBezTo>
                  <a:pt x="2506" y="1690"/>
                  <a:pt x="2331" y="1468"/>
                  <a:pt x="2090" y="1392"/>
                </a:cubicBezTo>
                <a:lnTo>
                  <a:pt x="2091" y="769"/>
                </a:lnTo>
                <a:lnTo>
                  <a:pt x="2622" y="769"/>
                </a:lnTo>
                <a:cubicBezTo>
                  <a:pt x="2698" y="1009"/>
                  <a:pt x="2920" y="1184"/>
                  <a:pt x="3185" y="1184"/>
                </a:cubicBezTo>
                <a:cubicBezTo>
                  <a:pt x="3511" y="1184"/>
                  <a:pt x="3777" y="919"/>
                  <a:pt x="3777" y="592"/>
                </a:cubicBezTo>
                <a:cubicBezTo>
                  <a:pt x="3777" y="266"/>
                  <a:pt x="3511" y="0"/>
                  <a:pt x="3185" y="0"/>
                </a:cubicBezTo>
                <a:close/>
                <a:moveTo>
                  <a:pt x="592" y="3547"/>
                </a:moveTo>
                <a:cubicBezTo>
                  <a:pt x="460" y="3547"/>
                  <a:pt x="353" y="3439"/>
                  <a:pt x="353" y="3307"/>
                </a:cubicBezTo>
                <a:cubicBezTo>
                  <a:pt x="353" y="3175"/>
                  <a:pt x="460" y="3067"/>
                  <a:pt x="592" y="3067"/>
                </a:cubicBezTo>
                <a:cubicBezTo>
                  <a:pt x="725" y="3067"/>
                  <a:pt x="832" y="3175"/>
                  <a:pt x="832" y="3307"/>
                </a:cubicBezTo>
                <a:cubicBezTo>
                  <a:pt x="832" y="3439"/>
                  <a:pt x="725" y="3547"/>
                  <a:pt x="592" y="3547"/>
                </a:cubicBezTo>
                <a:close/>
                <a:moveTo>
                  <a:pt x="1914" y="2194"/>
                </a:moveTo>
                <a:cubicBezTo>
                  <a:pt x="1782" y="2194"/>
                  <a:pt x="1674" y="2087"/>
                  <a:pt x="1674" y="1955"/>
                </a:cubicBezTo>
                <a:cubicBezTo>
                  <a:pt x="1674" y="1822"/>
                  <a:pt x="1782" y="1715"/>
                  <a:pt x="1914" y="1715"/>
                </a:cubicBezTo>
                <a:cubicBezTo>
                  <a:pt x="2046" y="1715"/>
                  <a:pt x="2154" y="1822"/>
                  <a:pt x="2154" y="1955"/>
                </a:cubicBezTo>
                <a:cubicBezTo>
                  <a:pt x="2154" y="2087"/>
                  <a:pt x="2046" y="2194"/>
                  <a:pt x="1914" y="2194"/>
                </a:cubicBezTo>
                <a:close/>
                <a:moveTo>
                  <a:pt x="3185" y="832"/>
                </a:moveTo>
                <a:cubicBezTo>
                  <a:pt x="3053" y="832"/>
                  <a:pt x="2945" y="724"/>
                  <a:pt x="2945" y="592"/>
                </a:cubicBezTo>
                <a:cubicBezTo>
                  <a:pt x="2945" y="460"/>
                  <a:pt x="3053" y="353"/>
                  <a:pt x="3185" y="353"/>
                </a:cubicBezTo>
                <a:cubicBezTo>
                  <a:pt x="3317" y="353"/>
                  <a:pt x="3424" y="460"/>
                  <a:pt x="3424" y="592"/>
                </a:cubicBezTo>
                <a:cubicBezTo>
                  <a:pt x="3424" y="724"/>
                  <a:pt x="3317" y="832"/>
                  <a:pt x="3185" y="832"/>
                </a:cubicBezTo>
                <a:close/>
              </a:path>
            </a:pathLst>
          </a:custGeom>
          <a:solidFill>
            <a:schemeClr val="bg1"/>
          </a:solidFill>
          <a:ln>
            <a:noFill/>
          </a:ln>
        </p:spPr>
      </p:sp>
      <p:sp>
        <p:nvSpPr>
          <p:cNvPr id="15" name="front-webcam_61635"/>
          <p:cNvSpPr>
            <a:spLocks noChangeAspect="1"/>
          </p:cNvSpPr>
          <p:nvPr/>
        </p:nvSpPr>
        <p:spPr>
          <a:xfrm>
            <a:off x="234243" y="5141644"/>
            <a:ext cx="609685" cy="580324"/>
          </a:xfrm>
          <a:custGeom>
            <a:avLst/>
            <a:gdLst>
              <a:gd name="connsiteX0" fmla="*/ 303375 w 606651"/>
              <a:gd name="connsiteY0" fmla="*/ 471322 h 577437"/>
              <a:gd name="connsiteX1" fmla="*/ 214894 w 606651"/>
              <a:gd name="connsiteY1" fmla="*/ 544734 h 577437"/>
              <a:gd name="connsiteX2" fmla="*/ 391757 w 606651"/>
              <a:gd name="connsiteY2" fmla="*/ 544734 h 577437"/>
              <a:gd name="connsiteX3" fmla="*/ 303375 w 606651"/>
              <a:gd name="connsiteY3" fmla="*/ 471322 h 577437"/>
              <a:gd name="connsiteX4" fmla="*/ 72349 w 606651"/>
              <a:gd name="connsiteY4" fmla="*/ 212427 h 577437"/>
              <a:gd name="connsiteX5" fmla="*/ 303375 w 606651"/>
              <a:gd name="connsiteY5" fmla="*/ 427196 h 577437"/>
              <a:gd name="connsiteX6" fmla="*/ 534303 w 606651"/>
              <a:gd name="connsiteY6" fmla="*/ 212427 h 577437"/>
              <a:gd name="connsiteX7" fmla="*/ 498911 w 606651"/>
              <a:gd name="connsiteY7" fmla="*/ 212427 h 577437"/>
              <a:gd name="connsiteX8" fmla="*/ 303375 w 606651"/>
              <a:gd name="connsiteY8" fmla="*/ 392052 h 577437"/>
              <a:gd name="connsiteX9" fmla="*/ 107741 w 606651"/>
              <a:gd name="connsiteY9" fmla="*/ 212427 h 577437"/>
              <a:gd name="connsiteX10" fmla="*/ 303361 w 606651"/>
              <a:gd name="connsiteY10" fmla="*/ 147693 h 577437"/>
              <a:gd name="connsiteX11" fmla="*/ 351769 w 606651"/>
              <a:gd name="connsiteY11" fmla="*/ 195995 h 577437"/>
              <a:gd name="connsiteX12" fmla="*/ 303361 w 606651"/>
              <a:gd name="connsiteY12" fmla="*/ 244297 h 577437"/>
              <a:gd name="connsiteX13" fmla="*/ 254953 w 606651"/>
              <a:gd name="connsiteY13" fmla="*/ 195995 h 577437"/>
              <a:gd name="connsiteX14" fmla="*/ 303361 w 606651"/>
              <a:gd name="connsiteY14" fmla="*/ 147693 h 577437"/>
              <a:gd name="connsiteX15" fmla="*/ 303396 w 606651"/>
              <a:gd name="connsiteY15" fmla="*/ 130010 h 577437"/>
              <a:gd name="connsiteX16" fmla="*/ 237316 w 606651"/>
              <a:gd name="connsiteY16" fmla="*/ 195996 h 577437"/>
              <a:gd name="connsiteX17" fmla="*/ 303396 w 606651"/>
              <a:gd name="connsiteY17" fmla="*/ 261982 h 577437"/>
              <a:gd name="connsiteX18" fmla="*/ 369476 w 606651"/>
              <a:gd name="connsiteY18" fmla="*/ 195996 h 577437"/>
              <a:gd name="connsiteX19" fmla="*/ 303396 w 606651"/>
              <a:gd name="connsiteY19" fmla="*/ 130010 h 577437"/>
              <a:gd name="connsiteX20" fmla="*/ 303396 w 606651"/>
              <a:gd name="connsiteY20" fmla="*/ 97310 h 577437"/>
              <a:gd name="connsiteX21" fmla="*/ 402223 w 606651"/>
              <a:gd name="connsiteY21" fmla="*/ 195996 h 577437"/>
              <a:gd name="connsiteX22" fmla="*/ 303396 w 606651"/>
              <a:gd name="connsiteY22" fmla="*/ 294682 h 577437"/>
              <a:gd name="connsiteX23" fmla="*/ 204569 w 606651"/>
              <a:gd name="connsiteY23" fmla="*/ 195996 h 577437"/>
              <a:gd name="connsiteX24" fmla="*/ 303396 w 606651"/>
              <a:gd name="connsiteY24" fmla="*/ 97310 h 577437"/>
              <a:gd name="connsiteX25" fmla="*/ 303375 w 606651"/>
              <a:gd name="connsiteY25" fmla="*/ 32704 h 577437"/>
              <a:gd name="connsiteX26" fmla="*/ 139809 w 606651"/>
              <a:gd name="connsiteY26" fmla="*/ 196026 h 577437"/>
              <a:gd name="connsiteX27" fmla="*/ 303375 w 606651"/>
              <a:gd name="connsiteY27" fmla="*/ 359349 h 577437"/>
              <a:gd name="connsiteX28" fmla="*/ 466941 w 606651"/>
              <a:gd name="connsiteY28" fmla="*/ 196026 h 577437"/>
              <a:gd name="connsiteX29" fmla="*/ 303375 w 606651"/>
              <a:gd name="connsiteY29" fmla="*/ 32704 h 577437"/>
              <a:gd name="connsiteX30" fmla="*/ 303375 w 606651"/>
              <a:gd name="connsiteY30" fmla="*/ 0 h 577437"/>
              <a:gd name="connsiteX31" fmla="*/ 498911 w 606651"/>
              <a:gd name="connsiteY31" fmla="*/ 179723 h 577437"/>
              <a:gd name="connsiteX32" fmla="*/ 590324 w 606651"/>
              <a:gd name="connsiteY32" fmla="*/ 179723 h 577437"/>
              <a:gd name="connsiteX33" fmla="*/ 606651 w 606651"/>
              <a:gd name="connsiteY33" fmla="*/ 196026 h 577437"/>
              <a:gd name="connsiteX34" fmla="*/ 590324 w 606651"/>
              <a:gd name="connsiteY34" fmla="*/ 212427 h 577437"/>
              <a:gd name="connsiteX35" fmla="*/ 567153 w 606651"/>
              <a:gd name="connsiteY35" fmla="*/ 212427 h 577437"/>
              <a:gd name="connsiteX36" fmla="*/ 361644 w 606651"/>
              <a:gd name="connsiteY36" fmla="*/ 453359 h 577437"/>
              <a:gd name="connsiteX37" fmla="*/ 425976 w 606651"/>
              <a:gd name="connsiteY37" fmla="*/ 561134 h 577437"/>
              <a:gd name="connsiteX38" fmla="*/ 409648 w 606651"/>
              <a:gd name="connsiteY38" fmla="*/ 577437 h 577437"/>
              <a:gd name="connsiteX39" fmla="*/ 197003 w 606651"/>
              <a:gd name="connsiteY39" fmla="*/ 577437 h 577437"/>
              <a:gd name="connsiteX40" fmla="*/ 180676 w 606651"/>
              <a:gd name="connsiteY40" fmla="*/ 561134 h 577437"/>
              <a:gd name="connsiteX41" fmla="*/ 245105 w 606651"/>
              <a:gd name="connsiteY41" fmla="*/ 453359 h 577437"/>
              <a:gd name="connsiteX42" fmla="*/ 39596 w 606651"/>
              <a:gd name="connsiteY42" fmla="*/ 212427 h 577437"/>
              <a:gd name="connsiteX43" fmla="*/ 16327 w 606651"/>
              <a:gd name="connsiteY43" fmla="*/ 212427 h 577437"/>
              <a:gd name="connsiteX44" fmla="*/ 0 w 606651"/>
              <a:gd name="connsiteY44" fmla="*/ 196026 h 577437"/>
              <a:gd name="connsiteX45" fmla="*/ 16327 w 606651"/>
              <a:gd name="connsiteY45" fmla="*/ 179723 h 577437"/>
              <a:gd name="connsiteX46" fmla="*/ 107741 w 606651"/>
              <a:gd name="connsiteY46" fmla="*/ 179723 h 577437"/>
              <a:gd name="connsiteX47" fmla="*/ 303375 w 606651"/>
              <a:gd name="connsiteY47" fmla="*/ 0 h 57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6651" h="577437">
                <a:moveTo>
                  <a:pt x="303375" y="471322"/>
                </a:moveTo>
                <a:cubicBezTo>
                  <a:pt x="259379" y="471322"/>
                  <a:pt x="222618" y="503049"/>
                  <a:pt x="214894" y="544734"/>
                </a:cubicBezTo>
                <a:lnTo>
                  <a:pt x="391757" y="544734"/>
                </a:lnTo>
                <a:cubicBezTo>
                  <a:pt x="384131" y="503049"/>
                  <a:pt x="347370" y="471322"/>
                  <a:pt x="303375" y="471322"/>
                </a:cubicBezTo>
                <a:close/>
                <a:moveTo>
                  <a:pt x="72349" y="212427"/>
                </a:moveTo>
                <a:cubicBezTo>
                  <a:pt x="79681" y="332014"/>
                  <a:pt x="180480" y="427196"/>
                  <a:pt x="303375" y="427196"/>
                </a:cubicBezTo>
                <a:cubicBezTo>
                  <a:pt x="426171" y="427196"/>
                  <a:pt x="526970" y="332014"/>
                  <a:pt x="534303" y="212427"/>
                </a:cubicBezTo>
                <a:lnTo>
                  <a:pt x="498911" y="212427"/>
                </a:lnTo>
                <a:cubicBezTo>
                  <a:pt x="490600" y="312880"/>
                  <a:pt x="406031" y="392052"/>
                  <a:pt x="303375" y="392052"/>
                </a:cubicBezTo>
                <a:cubicBezTo>
                  <a:pt x="200620" y="392052"/>
                  <a:pt x="116149" y="312880"/>
                  <a:pt x="107741" y="212427"/>
                </a:cubicBezTo>
                <a:close/>
                <a:moveTo>
                  <a:pt x="303361" y="147693"/>
                </a:moveTo>
                <a:cubicBezTo>
                  <a:pt x="330096" y="147693"/>
                  <a:pt x="351769" y="169319"/>
                  <a:pt x="351769" y="195995"/>
                </a:cubicBezTo>
                <a:cubicBezTo>
                  <a:pt x="351769" y="222671"/>
                  <a:pt x="330096" y="244297"/>
                  <a:pt x="303361" y="244297"/>
                </a:cubicBezTo>
                <a:cubicBezTo>
                  <a:pt x="276626" y="244297"/>
                  <a:pt x="254953" y="222671"/>
                  <a:pt x="254953" y="195995"/>
                </a:cubicBezTo>
                <a:cubicBezTo>
                  <a:pt x="254953" y="169319"/>
                  <a:pt x="276626" y="147693"/>
                  <a:pt x="303361" y="147693"/>
                </a:cubicBezTo>
                <a:close/>
                <a:moveTo>
                  <a:pt x="303396" y="130010"/>
                </a:moveTo>
                <a:cubicBezTo>
                  <a:pt x="266935" y="130010"/>
                  <a:pt x="237316" y="159587"/>
                  <a:pt x="237316" y="195996"/>
                </a:cubicBezTo>
                <a:cubicBezTo>
                  <a:pt x="237316" y="232406"/>
                  <a:pt x="266935" y="261982"/>
                  <a:pt x="303396" y="261982"/>
                </a:cubicBezTo>
                <a:cubicBezTo>
                  <a:pt x="339858" y="261982"/>
                  <a:pt x="369476" y="232406"/>
                  <a:pt x="369476" y="195996"/>
                </a:cubicBezTo>
                <a:cubicBezTo>
                  <a:pt x="369476" y="159587"/>
                  <a:pt x="339858" y="130010"/>
                  <a:pt x="303396" y="130010"/>
                </a:cubicBezTo>
                <a:close/>
                <a:moveTo>
                  <a:pt x="303396" y="97310"/>
                </a:moveTo>
                <a:cubicBezTo>
                  <a:pt x="357844" y="97310"/>
                  <a:pt x="402223" y="141626"/>
                  <a:pt x="402223" y="195996"/>
                </a:cubicBezTo>
                <a:cubicBezTo>
                  <a:pt x="402223" y="250464"/>
                  <a:pt x="357844" y="294682"/>
                  <a:pt x="303396" y="294682"/>
                </a:cubicBezTo>
                <a:cubicBezTo>
                  <a:pt x="248851" y="294682"/>
                  <a:pt x="204569" y="250464"/>
                  <a:pt x="204569" y="195996"/>
                </a:cubicBezTo>
                <a:cubicBezTo>
                  <a:pt x="204569" y="141626"/>
                  <a:pt x="248851" y="97310"/>
                  <a:pt x="303396" y="97310"/>
                </a:cubicBezTo>
                <a:close/>
                <a:moveTo>
                  <a:pt x="303375" y="32704"/>
                </a:moveTo>
                <a:cubicBezTo>
                  <a:pt x="213135" y="32704"/>
                  <a:pt x="139809" y="106018"/>
                  <a:pt x="139809" y="196026"/>
                </a:cubicBezTo>
                <a:cubicBezTo>
                  <a:pt x="139809" y="286132"/>
                  <a:pt x="213135" y="359349"/>
                  <a:pt x="303375" y="359349"/>
                </a:cubicBezTo>
                <a:cubicBezTo>
                  <a:pt x="393517" y="359349"/>
                  <a:pt x="466941" y="286132"/>
                  <a:pt x="466941" y="196026"/>
                </a:cubicBezTo>
                <a:cubicBezTo>
                  <a:pt x="466941" y="106018"/>
                  <a:pt x="393517" y="32704"/>
                  <a:pt x="303375" y="32704"/>
                </a:cubicBezTo>
                <a:close/>
                <a:moveTo>
                  <a:pt x="303375" y="0"/>
                </a:moveTo>
                <a:cubicBezTo>
                  <a:pt x="406031" y="0"/>
                  <a:pt x="490600" y="79270"/>
                  <a:pt x="498911" y="179723"/>
                </a:cubicBezTo>
                <a:lnTo>
                  <a:pt x="590324" y="179723"/>
                </a:lnTo>
                <a:cubicBezTo>
                  <a:pt x="599416" y="179723"/>
                  <a:pt x="606651" y="187045"/>
                  <a:pt x="606651" y="196026"/>
                </a:cubicBezTo>
                <a:cubicBezTo>
                  <a:pt x="606651" y="205105"/>
                  <a:pt x="599416" y="212427"/>
                  <a:pt x="590324" y="212427"/>
                </a:cubicBezTo>
                <a:lnTo>
                  <a:pt x="567153" y="212427"/>
                </a:lnTo>
                <a:cubicBezTo>
                  <a:pt x="560798" y="330550"/>
                  <a:pt x="474860" y="427977"/>
                  <a:pt x="361644" y="453359"/>
                </a:cubicBezTo>
                <a:cubicBezTo>
                  <a:pt x="399969" y="474055"/>
                  <a:pt x="425976" y="514568"/>
                  <a:pt x="425976" y="561134"/>
                </a:cubicBezTo>
                <a:cubicBezTo>
                  <a:pt x="425976" y="570116"/>
                  <a:pt x="418643" y="577437"/>
                  <a:pt x="409648" y="577437"/>
                </a:cubicBezTo>
                <a:lnTo>
                  <a:pt x="197003" y="577437"/>
                </a:lnTo>
                <a:cubicBezTo>
                  <a:pt x="188008" y="577437"/>
                  <a:pt x="180676" y="570116"/>
                  <a:pt x="180676" y="561134"/>
                </a:cubicBezTo>
                <a:cubicBezTo>
                  <a:pt x="180676" y="514568"/>
                  <a:pt x="206780" y="474055"/>
                  <a:pt x="245105" y="453359"/>
                </a:cubicBezTo>
                <a:cubicBezTo>
                  <a:pt x="131792" y="427977"/>
                  <a:pt x="45853" y="330550"/>
                  <a:pt x="39596" y="212427"/>
                </a:cubicBezTo>
                <a:lnTo>
                  <a:pt x="16327" y="212427"/>
                </a:lnTo>
                <a:cubicBezTo>
                  <a:pt x="7333" y="212427"/>
                  <a:pt x="0" y="205105"/>
                  <a:pt x="0" y="196026"/>
                </a:cubicBezTo>
                <a:cubicBezTo>
                  <a:pt x="0" y="187045"/>
                  <a:pt x="7333" y="179723"/>
                  <a:pt x="16327" y="179723"/>
                </a:cubicBezTo>
                <a:lnTo>
                  <a:pt x="107741" y="179723"/>
                </a:lnTo>
                <a:cubicBezTo>
                  <a:pt x="116149" y="79270"/>
                  <a:pt x="200620" y="0"/>
                  <a:pt x="303375" y="0"/>
                </a:cubicBezTo>
                <a:close/>
              </a:path>
            </a:pathLst>
          </a:custGeom>
          <a:solidFill>
            <a:schemeClr val="bg1"/>
          </a:solidFill>
          <a:ln>
            <a:noFill/>
          </a:ln>
        </p:spPr>
      </p:sp>
      <p:sp>
        <p:nvSpPr>
          <p:cNvPr id="16" name="network-square_76767"/>
          <p:cNvSpPr>
            <a:spLocks noChangeAspect="1"/>
          </p:cNvSpPr>
          <p:nvPr/>
        </p:nvSpPr>
        <p:spPr>
          <a:xfrm>
            <a:off x="357789" y="1944175"/>
            <a:ext cx="609685" cy="553298"/>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 name="T72" fmla="*/ 472622 w 604011"/>
              <a:gd name="T73" fmla="*/ 472622 w 604011"/>
              <a:gd name="T74" fmla="*/ 472622 w 604011"/>
              <a:gd name="T75" fmla="*/ 472622 w 604011"/>
              <a:gd name="T76" fmla="*/ 472622 w 604011"/>
              <a:gd name="T77"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32" h="2665">
                <a:moveTo>
                  <a:pt x="2779" y="441"/>
                </a:moveTo>
                <a:cubicBezTo>
                  <a:pt x="2730" y="438"/>
                  <a:pt x="2685" y="457"/>
                  <a:pt x="2654" y="490"/>
                </a:cubicBezTo>
                <a:lnTo>
                  <a:pt x="1620" y="145"/>
                </a:lnTo>
                <a:cubicBezTo>
                  <a:pt x="1612" y="71"/>
                  <a:pt x="1552" y="11"/>
                  <a:pt x="1474" y="6"/>
                </a:cubicBezTo>
                <a:cubicBezTo>
                  <a:pt x="1387" y="0"/>
                  <a:pt x="1312" y="65"/>
                  <a:pt x="1306" y="152"/>
                </a:cubicBezTo>
                <a:cubicBezTo>
                  <a:pt x="1305" y="160"/>
                  <a:pt x="1306" y="168"/>
                  <a:pt x="1306" y="176"/>
                </a:cubicBezTo>
                <a:lnTo>
                  <a:pt x="406" y="687"/>
                </a:lnTo>
                <a:cubicBezTo>
                  <a:pt x="383" y="671"/>
                  <a:pt x="356" y="660"/>
                  <a:pt x="326" y="658"/>
                </a:cubicBezTo>
                <a:cubicBezTo>
                  <a:pt x="239" y="652"/>
                  <a:pt x="163" y="718"/>
                  <a:pt x="157" y="805"/>
                </a:cubicBezTo>
                <a:cubicBezTo>
                  <a:pt x="153" y="867"/>
                  <a:pt x="185" y="923"/>
                  <a:pt x="236" y="952"/>
                </a:cubicBezTo>
                <a:lnTo>
                  <a:pt x="110" y="2333"/>
                </a:lnTo>
                <a:cubicBezTo>
                  <a:pt x="53" y="2354"/>
                  <a:pt x="11" y="2407"/>
                  <a:pt x="6" y="2471"/>
                </a:cubicBezTo>
                <a:cubicBezTo>
                  <a:pt x="0" y="2558"/>
                  <a:pt x="66" y="2634"/>
                  <a:pt x="153" y="2639"/>
                </a:cubicBezTo>
                <a:cubicBezTo>
                  <a:pt x="219" y="2644"/>
                  <a:pt x="278" y="2608"/>
                  <a:pt x="305" y="2552"/>
                </a:cubicBezTo>
                <a:lnTo>
                  <a:pt x="1490" y="2582"/>
                </a:lnTo>
                <a:cubicBezTo>
                  <a:pt x="1516" y="2625"/>
                  <a:pt x="1561" y="2655"/>
                  <a:pt x="1615" y="2659"/>
                </a:cubicBezTo>
                <a:cubicBezTo>
                  <a:pt x="1702" y="2665"/>
                  <a:pt x="1777" y="2599"/>
                  <a:pt x="1783" y="2512"/>
                </a:cubicBezTo>
                <a:cubicBezTo>
                  <a:pt x="1784" y="2507"/>
                  <a:pt x="1784" y="2503"/>
                  <a:pt x="1783" y="2498"/>
                </a:cubicBezTo>
                <a:lnTo>
                  <a:pt x="2431" y="2094"/>
                </a:lnTo>
                <a:cubicBezTo>
                  <a:pt x="2453" y="2108"/>
                  <a:pt x="2479" y="2118"/>
                  <a:pt x="2507" y="2119"/>
                </a:cubicBezTo>
                <a:cubicBezTo>
                  <a:pt x="2594" y="2125"/>
                  <a:pt x="2669" y="2060"/>
                  <a:pt x="2675" y="1973"/>
                </a:cubicBezTo>
                <a:cubicBezTo>
                  <a:pt x="2679" y="1916"/>
                  <a:pt x="2652" y="1864"/>
                  <a:pt x="2609" y="1833"/>
                </a:cubicBezTo>
                <a:lnTo>
                  <a:pt x="2808" y="752"/>
                </a:lnTo>
                <a:cubicBezTo>
                  <a:pt x="2872" y="735"/>
                  <a:pt x="2921" y="679"/>
                  <a:pt x="2926" y="610"/>
                </a:cubicBezTo>
                <a:cubicBezTo>
                  <a:pt x="2932" y="523"/>
                  <a:pt x="2866" y="447"/>
                  <a:pt x="2779" y="441"/>
                </a:cubicBezTo>
                <a:close/>
                <a:moveTo>
                  <a:pt x="1724" y="2378"/>
                </a:moveTo>
                <a:cubicBezTo>
                  <a:pt x="1722" y="2376"/>
                  <a:pt x="1720" y="2374"/>
                  <a:pt x="1718" y="2373"/>
                </a:cubicBezTo>
                <a:lnTo>
                  <a:pt x="1885" y="1414"/>
                </a:lnTo>
                <a:cubicBezTo>
                  <a:pt x="1888" y="1413"/>
                  <a:pt x="1891" y="1412"/>
                  <a:pt x="1895" y="1411"/>
                </a:cubicBezTo>
                <a:lnTo>
                  <a:pt x="2370" y="1905"/>
                </a:lnTo>
                <a:cubicBezTo>
                  <a:pt x="2364" y="1919"/>
                  <a:pt x="2361" y="1935"/>
                  <a:pt x="2360" y="1951"/>
                </a:cubicBezTo>
                <a:cubicBezTo>
                  <a:pt x="2359" y="1961"/>
                  <a:pt x="2360" y="1971"/>
                  <a:pt x="2361" y="1981"/>
                </a:cubicBezTo>
                <a:lnTo>
                  <a:pt x="1724" y="2378"/>
                </a:lnTo>
                <a:close/>
                <a:moveTo>
                  <a:pt x="245" y="2325"/>
                </a:moveTo>
                <a:lnTo>
                  <a:pt x="367" y="975"/>
                </a:lnTo>
                <a:lnTo>
                  <a:pt x="948" y="1628"/>
                </a:lnTo>
                <a:cubicBezTo>
                  <a:pt x="942" y="1644"/>
                  <a:pt x="937" y="1662"/>
                  <a:pt x="936" y="1680"/>
                </a:cubicBezTo>
                <a:cubicBezTo>
                  <a:pt x="935" y="1698"/>
                  <a:pt x="937" y="1716"/>
                  <a:pt x="941" y="1733"/>
                </a:cubicBezTo>
                <a:lnTo>
                  <a:pt x="245" y="2325"/>
                </a:lnTo>
                <a:close/>
                <a:moveTo>
                  <a:pt x="2612" y="617"/>
                </a:moveTo>
                <a:cubicBezTo>
                  <a:pt x="2612" y="621"/>
                  <a:pt x="2613" y="625"/>
                  <a:pt x="2613" y="629"/>
                </a:cubicBezTo>
                <a:lnTo>
                  <a:pt x="1927" y="1127"/>
                </a:lnTo>
                <a:cubicBezTo>
                  <a:pt x="1907" y="1115"/>
                  <a:pt x="1884" y="1107"/>
                  <a:pt x="1860" y="1104"/>
                </a:cubicBezTo>
                <a:lnTo>
                  <a:pt x="1573" y="277"/>
                </a:lnTo>
                <a:cubicBezTo>
                  <a:pt x="1575" y="275"/>
                  <a:pt x="1577" y="273"/>
                  <a:pt x="1578" y="272"/>
                </a:cubicBezTo>
                <a:lnTo>
                  <a:pt x="2612" y="617"/>
                </a:lnTo>
                <a:close/>
                <a:moveTo>
                  <a:pt x="1184" y="1562"/>
                </a:moveTo>
                <a:cubicBezTo>
                  <a:pt x="1161" y="1546"/>
                  <a:pt x="1134" y="1535"/>
                  <a:pt x="1104" y="1533"/>
                </a:cubicBezTo>
                <a:cubicBezTo>
                  <a:pt x="1085" y="1532"/>
                  <a:pt x="1066" y="1534"/>
                  <a:pt x="1048" y="1540"/>
                </a:cubicBezTo>
                <a:lnTo>
                  <a:pt x="519" y="944"/>
                </a:lnTo>
                <a:lnTo>
                  <a:pt x="1674" y="1281"/>
                </a:lnTo>
                <a:lnTo>
                  <a:pt x="1184" y="1562"/>
                </a:lnTo>
                <a:close/>
                <a:moveTo>
                  <a:pt x="1447" y="320"/>
                </a:moveTo>
                <a:lnTo>
                  <a:pt x="1734" y="1148"/>
                </a:lnTo>
                <a:cubicBezTo>
                  <a:pt x="1731" y="1151"/>
                  <a:pt x="1728" y="1154"/>
                  <a:pt x="1725" y="1157"/>
                </a:cubicBezTo>
                <a:lnTo>
                  <a:pt x="485" y="796"/>
                </a:lnTo>
                <a:lnTo>
                  <a:pt x="1372" y="292"/>
                </a:lnTo>
                <a:cubicBezTo>
                  <a:pt x="1394" y="307"/>
                  <a:pt x="1419" y="317"/>
                  <a:pt x="1447" y="320"/>
                </a:cubicBezTo>
                <a:close/>
                <a:moveTo>
                  <a:pt x="1251" y="1678"/>
                </a:moveTo>
                <a:lnTo>
                  <a:pt x="1752" y="1390"/>
                </a:lnTo>
                <a:cubicBezTo>
                  <a:pt x="1753" y="1390"/>
                  <a:pt x="1753" y="1390"/>
                  <a:pt x="1753" y="1391"/>
                </a:cubicBezTo>
                <a:lnTo>
                  <a:pt x="1588" y="2339"/>
                </a:lnTo>
                <a:lnTo>
                  <a:pt x="1227" y="1775"/>
                </a:lnTo>
                <a:cubicBezTo>
                  <a:pt x="1240" y="1754"/>
                  <a:pt x="1249" y="1729"/>
                  <a:pt x="1251" y="1701"/>
                </a:cubicBezTo>
                <a:cubicBezTo>
                  <a:pt x="1252" y="1693"/>
                  <a:pt x="1251" y="1685"/>
                  <a:pt x="1251" y="1678"/>
                </a:cubicBezTo>
                <a:close/>
                <a:moveTo>
                  <a:pt x="2478" y="1809"/>
                </a:moveTo>
                <a:cubicBezTo>
                  <a:pt x="2474" y="1810"/>
                  <a:pt x="2470" y="1811"/>
                  <a:pt x="2466" y="1812"/>
                </a:cubicBezTo>
                <a:lnTo>
                  <a:pt x="1991" y="1318"/>
                </a:lnTo>
                <a:cubicBezTo>
                  <a:pt x="1996" y="1304"/>
                  <a:pt x="2000" y="1288"/>
                  <a:pt x="2001" y="1272"/>
                </a:cubicBezTo>
                <a:cubicBezTo>
                  <a:pt x="2002" y="1261"/>
                  <a:pt x="2001" y="1250"/>
                  <a:pt x="2000" y="1239"/>
                </a:cubicBezTo>
                <a:lnTo>
                  <a:pt x="2673" y="751"/>
                </a:lnTo>
                <a:lnTo>
                  <a:pt x="2478" y="1809"/>
                </a:lnTo>
                <a:close/>
                <a:moveTo>
                  <a:pt x="1028" y="1834"/>
                </a:moveTo>
                <a:cubicBezTo>
                  <a:pt x="1045" y="1842"/>
                  <a:pt x="1063" y="1847"/>
                  <a:pt x="1083" y="1848"/>
                </a:cubicBezTo>
                <a:cubicBezTo>
                  <a:pt x="1094" y="1849"/>
                  <a:pt x="1104" y="1849"/>
                  <a:pt x="1115" y="1847"/>
                </a:cubicBezTo>
                <a:lnTo>
                  <a:pt x="1486" y="2427"/>
                </a:lnTo>
                <a:cubicBezTo>
                  <a:pt x="1483" y="2434"/>
                  <a:pt x="1479" y="2441"/>
                  <a:pt x="1477" y="2448"/>
                </a:cubicBezTo>
                <a:lnTo>
                  <a:pt x="340" y="2420"/>
                </a:lnTo>
                <a:lnTo>
                  <a:pt x="1028" y="1834"/>
                </a:lnTo>
                <a:close/>
              </a:path>
            </a:pathLst>
          </a:custGeom>
          <a:solidFill>
            <a:schemeClr val="bg1"/>
          </a:solidFill>
          <a:ln>
            <a:noFill/>
          </a:ln>
        </p:spPr>
      </p:sp>
      <p:sp>
        <p:nvSpPr>
          <p:cNvPr id="17" name="矩形 16"/>
          <p:cNvSpPr/>
          <p:nvPr/>
        </p:nvSpPr>
        <p:spPr>
          <a:xfrm>
            <a:off x="1152528" y="3305060"/>
            <a:ext cx="4568139" cy="307777"/>
          </a:xfrm>
          <a:prstGeom prst="rect">
            <a:avLst/>
          </a:prstGeom>
        </p:spPr>
        <p:txBody>
          <a:bodyPr wrap="square">
            <a:spAutoFit/>
          </a:bodyPr>
          <a:lstStyle/>
          <a:p>
            <a:r>
              <a:rPr lang="zh-CN" altLang="en-US" sz="1400" b="1" dirty="0">
                <a:solidFill>
                  <a:schemeClr val="bg1"/>
                </a:solidFill>
                <a:latin typeface="仓耳青禾体-谷力 W05" panose="02020400000000000000" pitchFamily="18" charset="-122"/>
                <a:ea typeface="仓耳青禾体-谷力 W05" panose="02020400000000000000" pitchFamily="18" charset="-122"/>
              </a:rPr>
              <a:t>用压缩包的形式打开，里面确实藏有文件</a:t>
            </a:r>
          </a:p>
        </p:txBody>
      </p:sp>
      <p:sp>
        <p:nvSpPr>
          <p:cNvPr id="18" name="矩形 17"/>
          <p:cNvSpPr/>
          <p:nvPr/>
        </p:nvSpPr>
        <p:spPr>
          <a:xfrm>
            <a:off x="1152528" y="3683703"/>
            <a:ext cx="4647726" cy="369332"/>
          </a:xfrm>
          <a:prstGeom prst="rect">
            <a:avLst/>
          </a:prstGeom>
        </p:spPr>
        <p:txBody>
          <a:bodyPr wrap="square">
            <a:spAutoFit/>
          </a:bodyPr>
          <a:lstStyle/>
          <a:p>
            <a:r>
              <a:rPr lang="zh-CN" altLang="zh-CN" dirty="0">
                <a:solidFill>
                  <a:schemeClr val="bg1"/>
                </a:solidFill>
              </a:rPr>
              <a:t>想要拿出来，发现压缩包有密码</a:t>
            </a:r>
          </a:p>
        </p:txBody>
      </p:sp>
      <p:sp>
        <p:nvSpPr>
          <p:cNvPr id="19" name="矩形 18"/>
          <p:cNvSpPr/>
          <p:nvPr/>
        </p:nvSpPr>
        <p:spPr>
          <a:xfrm>
            <a:off x="1072941" y="4987755"/>
            <a:ext cx="5438590" cy="1477328"/>
          </a:xfrm>
          <a:prstGeom prst="rect">
            <a:avLst/>
          </a:prstGeom>
        </p:spPr>
        <p:txBody>
          <a:bodyPr wrap="square">
            <a:spAutoFit/>
          </a:bodyPr>
          <a:lstStyle/>
          <a:p>
            <a:r>
              <a:rPr lang="zh-CN" altLang="zh-CN" dirty="0">
                <a:solidFill>
                  <a:schemeClr val="bg1"/>
                </a:solidFill>
              </a:rPr>
              <a:t>分析文件名</a:t>
            </a:r>
            <a:r>
              <a:rPr lang="en-US" altLang="zh-CN" dirty="0">
                <a:solidFill>
                  <a:schemeClr val="bg1"/>
                </a:solidFill>
              </a:rPr>
              <a:t>1111110000000000</a:t>
            </a:r>
            <a:r>
              <a:rPr lang="zh-CN" altLang="zh-CN" dirty="0">
                <a:solidFill>
                  <a:schemeClr val="bg1"/>
                </a:solidFill>
              </a:rPr>
              <a:t>，全是</a:t>
            </a:r>
            <a:r>
              <a:rPr lang="en-US" altLang="zh-CN" dirty="0">
                <a:solidFill>
                  <a:schemeClr val="bg1"/>
                </a:solidFill>
              </a:rPr>
              <a:t>01</a:t>
            </a:r>
            <a:r>
              <a:rPr lang="zh-CN" altLang="zh-CN" dirty="0">
                <a:solidFill>
                  <a:schemeClr val="bg1"/>
                </a:solidFill>
              </a:rPr>
              <a:t>，可以当成二进制，共有十六位，感觉可以用八进制十六进制换算试试，换算成</a:t>
            </a:r>
            <a:r>
              <a:rPr lang="en-US" altLang="zh-CN" dirty="0">
                <a:solidFill>
                  <a:schemeClr val="bg1"/>
                </a:solidFill>
              </a:rPr>
              <a:t>16</a:t>
            </a:r>
            <a:r>
              <a:rPr lang="zh-CN" altLang="zh-CN" dirty="0">
                <a:solidFill>
                  <a:schemeClr val="bg1"/>
                </a:solidFill>
              </a:rPr>
              <a:t>进制是</a:t>
            </a:r>
            <a:r>
              <a:rPr lang="en-US" altLang="zh-CN" dirty="0">
                <a:solidFill>
                  <a:schemeClr val="bg1"/>
                </a:solidFill>
              </a:rPr>
              <a:t>FC00</a:t>
            </a:r>
            <a:r>
              <a:rPr lang="zh-CN" altLang="zh-CN" dirty="0">
                <a:solidFill>
                  <a:schemeClr val="bg1"/>
                </a:solidFill>
              </a:rPr>
              <a:t>，果然密码正确</a:t>
            </a:r>
          </a:p>
          <a:p>
            <a:r>
              <a:rPr lang="en-US" altLang="zh-CN" dirty="0">
                <a:solidFill>
                  <a:schemeClr val="bg1"/>
                </a:solidFill>
              </a:rPr>
              <a:t> </a:t>
            </a:r>
            <a:endParaRPr lang="zh-CN" altLang="zh-CN" dirty="0">
              <a:solidFill>
                <a:schemeClr val="bg1"/>
              </a:solidFill>
            </a:endParaRPr>
          </a:p>
          <a:p>
            <a:r>
              <a:rPr lang="zh-CN" altLang="zh-CN" dirty="0">
                <a:solidFill>
                  <a:schemeClr val="bg1"/>
                </a:solidFill>
              </a:rPr>
              <a:t>然而打开内部文件</a:t>
            </a:r>
          </a:p>
        </p:txBody>
      </p:sp>
      <p:pic>
        <p:nvPicPr>
          <p:cNvPr id="8" name="图片 7">
            <a:extLst>
              <a:ext uri="{FF2B5EF4-FFF2-40B4-BE49-F238E27FC236}">
                <a16:creationId xmlns:a16="http://schemas.microsoft.com/office/drawing/2014/main" id="{63B698A4-7D3F-48E6-CC19-3B44154DCEEF}"/>
              </a:ext>
            </a:extLst>
          </p:cNvPr>
          <p:cNvPicPr>
            <a:picLocks noChangeAspect="1"/>
          </p:cNvPicPr>
          <p:nvPr/>
        </p:nvPicPr>
        <p:blipFill>
          <a:blip r:embed="rId3"/>
          <a:stretch>
            <a:fillRect/>
          </a:stretch>
        </p:blipFill>
        <p:spPr>
          <a:xfrm>
            <a:off x="8390075" y="273967"/>
            <a:ext cx="3444136" cy="3567877"/>
          </a:xfrm>
          <a:prstGeom prst="rect">
            <a:avLst/>
          </a:prstGeom>
        </p:spPr>
      </p:pic>
      <p:cxnSp>
        <p:nvCxnSpPr>
          <p:cNvPr id="22" name="直接连接符 21">
            <a:extLst>
              <a:ext uri="{FF2B5EF4-FFF2-40B4-BE49-F238E27FC236}">
                <a16:creationId xmlns:a16="http://schemas.microsoft.com/office/drawing/2014/main" id="{908A16D0-360F-E5A6-E9A8-DBF593B2054E}"/>
              </a:ext>
            </a:extLst>
          </p:cNvPr>
          <p:cNvCxnSpPr/>
          <p:nvPr/>
        </p:nvCxnSpPr>
        <p:spPr>
          <a:xfrm>
            <a:off x="8410836" y="2852887"/>
            <a:ext cx="760460" cy="0"/>
          </a:xfrm>
          <a:prstGeom prst="line">
            <a:avLst/>
          </a:prstGeom>
        </p:spPr>
        <p:style>
          <a:lnRef idx="1">
            <a:schemeClr val="accent2"/>
          </a:lnRef>
          <a:fillRef idx="0">
            <a:schemeClr val="accent2"/>
          </a:fillRef>
          <a:effectRef idx="0">
            <a:schemeClr val="accent2"/>
          </a:effectRef>
          <a:fontRef idx="minor">
            <a:schemeClr val="tx1"/>
          </a:fontRef>
        </p:style>
      </p:cxnSp>
      <p:pic>
        <p:nvPicPr>
          <p:cNvPr id="23" name="图片 22">
            <a:extLst>
              <a:ext uri="{FF2B5EF4-FFF2-40B4-BE49-F238E27FC236}">
                <a16:creationId xmlns:a16="http://schemas.microsoft.com/office/drawing/2014/main" id="{75ADC7B1-AE93-6358-A271-DB888C035526}"/>
              </a:ext>
            </a:extLst>
          </p:cNvPr>
          <p:cNvPicPr>
            <a:picLocks noChangeAspect="1"/>
          </p:cNvPicPr>
          <p:nvPr/>
        </p:nvPicPr>
        <p:blipFill>
          <a:blip r:embed="rId4"/>
          <a:stretch>
            <a:fillRect/>
          </a:stretch>
        </p:blipFill>
        <p:spPr>
          <a:xfrm>
            <a:off x="6629768" y="3239282"/>
            <a:ext cx="5274310" cy="34969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rLs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rLst="">
                                      <p:cBhvr>
                                        <p:cTn id="11" dur="500"/>
                                        <p:tgtEl>
                                          <p:spTgt spid="16"/>
                                        </p:tgtEl>
                                      </p:cBhvr>
                                    </p:animEffect>
                                  </p:childTnLst>
                                </p:cTn>
                              </p:par>
                            </p:childTnLst>
                          </p:cTn>
                        </p:par>
                        <p:par>
                          <p:cTn id="12" fill="hold">
                            <p:stCondLst>
                              <p:cond delay="1000"/>
                            </p:stCondLst>
                            <p:childTnLst>
                              <p:par>
                                <p:cTn id="13" presetID="22" presetClass="entr" presetSubtype="8" fill="hold" grpId="3"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rLst="">
                                      <p:cBhvr>
                                        <p:cTn id="15" dur="500"/>
                                        <p:tgtEl>
                                          <p:spTgt spid="1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rLst="">
                                      <p:cBhvr>
                                        <p:cTn id="19" dur="500"/>
                                        <p:tgtEl>
                                          <p:spTgt spid="9"/>
                                        </p:tgtEl>
                                      </p:cBhvr>
                                    </p:animEffect>
                                  </p:childTnLst>
                                </p:cTn>
                              </p:par>
                            </p:childTnLst>
                          </p:cTn>
                        </p:par>
                        <p:par>
                          <p:cTn id="20" fill="hold">
                            <p:stCondLst>
                              <p:cond delay="2000"/>
                            </p:stCondLst>
                            <p:childTnLst>
                              <p:par>
                                <p:cTn id="21" presetID="22" presetClass="entr" presetSubtype="8" fill="hold" grpId="1"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rLst="">
                                      <p:cBhvr>
                                        <p:cTn id="23" dur="500"/>
                                        <p:tgtEl>
                                          <p:spTgt spid="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rLst="">
                                      <p:cBhvr>
                                        <p:cTn id="27" dur="500"/>
                                        <p:tgtEl>
                                          <p:spTgt spid="14"/>
                                        </p:tgtEl>
                                      </p:cBhvr>
                                    </p:animEffect>
                                  </p:childTnLst>
                                </p:cTn>
                              </p:par>
                            </p:childTnLst>
                          </p:cTn>
                        </p:par>
                        <p:par>
                          <p:cTn id="28" fill="hold">
                            <p:stCondLst>
                              <p:cond delay="3000"/>
                            </p:stCondLst>
                            <p:childTnLst>
                              <p:par>
                                <p:cTn id="29" presetID="22" presetClass="entr" presetSubtype="8" fill="hold" grpId="5"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rLst="">
                                      <p:cBhvr>
                                        <p:cTn id="31" dur="500"/>
                                        <p:tgtEl>
                                          <p:spTgt spid="17"/>
                                        </p:tgtEl>
                                      </p:cBhvr>
                                    </p:animEffect>
                                  </p:childTnLst>
                                </p:cTn>
                              </p:par>
                            </p:childTnLst>
                          </p:cTn>
                        </p:par>
                        <p:par>
                          <p:cTn id="32" fill="hold">
                            <p:stCondLst>
                              <p:cond delay="3500"/>
                            </p:stCondLst>
                            <p:childTnLst>
                              <p:par>
                                <p:cTn id="33" presetID="22" presetClass="entr" presetSubtype="8" fill="hold" grpId="6"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rLst="">
                                      <p:cBhvr>
                                        <p:cTn id="35" dur="500"/>
                                        <p:tgtEl>
                                          <p:spTgt spid="18"/>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rLst="">
                                      <p:cBhvr>
                                        <p:cTn id="39" dur="500"/>
                                        <p:tgtEl>
                                          <p:spTgt spid="10"/>
                                        </p:tgtEl>
                                      </p:cBhvr>
                                    </p:animEffect>
                                  </p:childTnLst>
                                </p:cTn>
                              </p:par>
                            </p:childTnLst>
                          </p:cTn>
                        </p:par>
                        <p:par>
                          <p:cTn id="40" fill="hold">
                            <p:stCondLst>
                              <p:cond delay="4500"/>
                            </p:stCondLst>
                            <p:childTnLst>
                              <p:par>
                                <p:cTn id="41" presetID="22" presetClass="entr" presetSubtype="8" fill="hold" grpId="2"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rLst="">
                                      <p:cBhvr>
                                        <p:cTn id="43" dur="500"/>
                                        <p:tgtEl>
                                          <p:spTgt spid="7"/>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rLst="">
                                      <p:cBhvr>
                                        <p:cTn id="47" dur="500"/>
                                        <p:tgtEl>
                                          <p:spTgt spid="15"/>
                                        </p:tgtEl>
                                      </p:cBhvr>
                                    </p:animEffect>
                                  </p:childTnLst>
                                </p:cTn>
                              </p:par>
                            </p:childTnLst>
                          </p:cTn>
                        </p:par>
                        <p:par>
                          <p:cTn id="48" fill="hold">
                            <p:stCondLst>
                              <p:cond delay="5500"/>
                            </p:stCondLst>
                            <p:childTnLst>
                              <p:par>
                                <p:cTn id="49" presetID="22" presetClass="entr" presetSubtype="8" fill="hold" grpId="7"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rLst="">
                                      <p:cBhvr>
                                        <p:cTn id="51" dur="500"/>
                                        <p:tgtEl>
                                          <p:spTgt spid="19"/>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left)" prLst="">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1" animBg="1"/>
      <p:bldP spid="7" grpId="2" animBg="1"/>
      <p:bldP spid="12" grpId="3"/>
      <p:bldP spid="17" grpId="5"/>
      <p:bldP spid="18" grpId="6"/>
      <p:bldP spid="19" grpId="7"/>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l="10992" t="-1" r="14504" b="-4428"/>
          <a:stretch>
            <a:fillRect/>
          </a:stretch>
        </p:blipFill>
        <p:spPr>
          <a:xfrm>
            <a:off x="122830" y="150126"/>
            <a:ext cx="832513" cy="777922"/>
          </a:xfrm>
          <a:prstGeom prst="rect">
            <a:avLst/>
          </a:prstGeom>
        </p:spPr>
      </p:pic>
      <p:sp>
        <p:nvSpPr>
          <p:cNvPr id="4" name="矩形 3"/>
          <p:cNvSpPr/>
          <p:nvPr/>
        </p:nvSpPr>
        <p:spPr>
          <a:xfrm>
            <a:off x="166805" y="246699"/>
            <a:ext cx="744562" cy="584775"/>
          </a:xfrm>
          <a:prstGeom prst="rect">
            <a:avLst/>
          </a:prstGeom>
        </p:spPr>
        <p:txBody>
          <a:bodyPr wrap="square">
            <a:spAutoFit/>
          </a:bodyPr>
          <a:lstStyle/>
          <a:p>
            <a:pPr algn="ctr"/>
            <a:r>
              <a:rPr lang="en-US" altLang="zh-CN" sz="3200" b="1">
                <a:solidFill>
                  <a:srgbClr val="61D4EA"/>
                </a:solidFill>
                <a:latin typeface="仓耳青禾体-谷力 W05" panose="02020400000000000000" pitchFamily="18" charset="-122"/>
                <a:ea typeface="仓耳青禾体-谷力 W05" panose="02020400000000000000" pitchFamily="18" charset="-122"/>
              </a:rPr>
              <a:t>03</a:t>
            </a:r>
            <a:endParaRPr lang="zh-CN" altLang="en-US" sz="3200"/>
          </a:p>
        </p:txBody>
      </p:sp>
      <p:sp>
        <p:nvSpPr>
          <p:cNvPr id="5" name="矩形 4"/>
          <p:cNvSpPr/>
          <p:nvPr/>
        </p:nvSpPr>
        <p:spPr>
          <a:xfrm>
            <a:off x="999319" y="246698"/>
            <a:ext cx="5224060" cy="584775"/>
          </a:xfrm>
          <a:prstGeom prst="rect">
            <a:avLst/>
          </a:prstGeom>
        </p:spPr>
        <p:txBody>
          <a:bodyPr wrap="square">
            <a:spAutoFit/>
          </a:bodyPr>
          <a:lstStyle/>
          <a:p>
            <a:pPr algn="ctr"/>
            <a:r>
              <a:rPr lang="en-US" altLang="zh-CN" sz="3200" b="1" dirty="0">
                <a:solidFill>
                  <a:srgbClr val="61D4EA"/>
                </a:solidFill>
                <a:latin typeface="仓耳青禾体-谷力 W05" panose="02020400000000000000" pitchFamily="18" charset="-122"/>
                <a:ea typeface="仓耳青禾体-谷力 W05" panose="02020400000000000000" pitchFamily="18" charset="-122"/>
              </a:rPr>
              <a:t>CTF</a:t>
            </a:r>
            <a:r>
              <a:rPr lang="zh-CN" altLang="en-US" sz="3200" b="1" dirty="0">
                <a:solidFill>
                  <a:srgbClr val="61D4EA"/>
                </a:solidFill>
                <a:latin typeface="仓耳青禾体-谷力 W05" panose="02020400000000000000" pitchFamily="18" charset="-122"/>
                <a:ea typeface="仓耳青禾体-谷力 W05" panose="02020400000000000000" pitchFamily="18" charset="-122"/>
              </a:rPr>
              <a:t>个人经历</a:t>
            </a:r>
          </a:p>
        </p:txBody>
      </p:sp>
      <p:sp>
        <p:nvSpPr>
          <p:cNvPr id="8" name="矩形 7"/>
          <p:cNvSpPr/>
          <p:nvPr/>
        </p:nvSpPr>
        <p:spPr>
          <a:xfrm>
            <a:off x="159393" y="1729577"/>
            <a:ext cx="6387300" cy="369332"/>
          </a:xfrm>
          <a:prstGeom prst="rect">
            <a:avLst/>
          </a:prstGeom>
        </p:spPr>
        <p:txBody>
          <a:bodyPr wrap="square">
            <a:spAutoFit/>
          </a:bodyPr>
          <a:lstStyle/>
          <a:p>
            <a:r>
              <a:rPr lang="zh-CN" altLang="en-US" b="1" dirty="0">
                <a:solidFill>
                  <a:srgbClr val="61D4EA"/>
                </a:solidFill>
                <a:latin typeface="仓耳青禾体-谷力 W05" panose="02020400000000000000" pitchFamily="18" charset="-122"/>
                <a:ea typeface="仓耳青禾体-谷力 W05" panose="02020400000000000000" pitchFamily="18" charset="-122"/>
              </a:rPr>
              <a:t>发现并不是密码，还需要继续解题，再用</a:t>
            </a:r>
            <a:r>
              <a:rPr lang="en-US" altLang="zh-CN" b="1" dirty="0" err="1">
                <a:solidFill>
                  <a:srgbClr val="61D4EA"/>
                </a:solidFill>
                <a:latin typeface="仓耳青禾体-谷力 W05" panose="02020400000000000000" pitchFamily="18" charset="-122"/>
                <a:ea typeface="仓耳青禾体-谷力 W05" panose="02020400000000000000" pitchFamily="18" charset="-122"/>
              </a:rPr>
              <a:t>Stegsolve</a:t>
            </a:r>
            <a:r>
              <a:rPr lang="zh-CN" altLang="en-US" b="1" dirty="0">
                <a:solidFill>
                  <a:srgbClr val="61D4EA"/>
                </a:solidFill>
                <a:latin typeface="仓耳青禾体-谷力 W05" panose="02020400000000000000" pitchFamily="18" charset="-122"/>
                <a:ea typeface="仓耳青禾体-谷力 W05" panose="02020400000000000000" pitchFamily="18" charset="-122"/>
              </a:rPr>
              <a:t>进行分析</a:t>
            </a:r>
          </a:p>
        </p:txBody>
      </p:sp>
      <p:sp>
        <p:nvSpPr>
          <p:cNvPr id="9" name="矩形 8"/>
          <p:cNvSpPr/>
          <p:nvPr/>
        </p:nvSpPr>
        <p:spPr>
          <a:xfrm>
            <a:off x="564106" y="2258230"/>
            <a:ext cx="5413613" cy="369332"/>
          </a:xfrm>
          <a:prstGeom prst="rect">
            <a:avLst/>
          </a:prstGeom>
        </p:spPr>
        <p:txBody>
          <a:bodyPr wrap="square">
            <a:spAutoFit/>
          </a:bodyPr>
          <a:lstStyle/>
          <a:p>
            <a:r>
              <a:rPr lang="zh-CN" altLang="zh-CN" dirty="0">
                <a:solidFill>
                  <a:schemeClr val="bg1"/>
                </a:solidFill>
              </a:rPr>
              <a:t>分析文件之后发现内部有一部分命令</a:t>
            </a:r>
          </a:p>
        </p:txBody>
      </p:sp>
      <p:sp>
        <p:nvSpPr>
          <p:cNvPr id="10" name="矩形 9"/>
          <p:cNvSpPr/>
          <p:nvPr/>
        </p:nvSpPr>
        <p:spPr>
          <a:xfrm>
            <a:off x="564106" y="3616870"/>
            <a:ext cx="4662987" cy="1754326"/>
          </a:xfrm>
          <a:prstGeom prst="rect">
            <a:avLst/>
          </a:prstGeom>
        </p:spPr>
        <p:txBody>
          <a:bodyPr wrap="square">
            <a:spAutoFit/>
          </a:bodyPr>
          <a:lstStyle/>
          <a:p>
            <a:r>
              <a:rPr lang="en-US" altLang="zh-CN" dirty="0">
                <a:solidFill>
                  <a:schemeClr val="bg1"/>
                </a:solidFill>
              </a:rPr>
              <a:t>Echo</a:t>
            </a:r>
            <a:r>
              <a:rPr lang="zh-CN" altLang="zh-CN" dirty="0">
                <a:solidFill>
                  <a:schemeClr val="bg1"/>
                </a:solidFill>
              </a:rPr>
              <a:t>一下得到了一串字符</a:t>
            </a:r>
          </a:p>
          <a:p>
            <a:r>
              <a:rPr lang="zh-CN" altLang="zh-CN" dirty="0">
                <a:solidFill>
                  <a:schemeClr val="bg1"/>
                </a:solidFill>
              </a:rPr>
              <a:t>根据经验推测、这些字符极像</a:t>
            </a:r>
            <a:r>
              <a:rPr lang="en-US" altLang="zh-CN" dirty="0">
                <a:solidFill>
                  <a:schemeClr val="bg1"/>
                </a:solidFill>
              </a:rPr>
              <a:t>base64</a:t>
            </a:r>
            <a:r>
              <a:rPr lang="zh-CN" altLang="zh-CN" dirty="0">
                <a:solidFill>
                  <a:schemeClr val="bg1"/>
                </a:solidFill>
              </a:rPr>
              <a:t>编码后的密文。因此我们在</a:t>
            </a:r>
            <a:r>
              <a:rPr lang="en-US" altLang="zh-CN" dirty="0">
                <a:solidFill>
                  <a:schemeClr val="bg1"/>
                </a:solidFill>
              </a:rPr>
              <a:t>http://tool-oschina-net/encrypt?type=3</a:t>
            </a:r>
            <a:r>
              <a:rPr lang="zh-CN" altLang="zh-CN" dirty="0">
                <a:solidFill>
                  <a:schemeClr val="bg1"/>
                </a:solidFill>
              </a:rPr>
              <a:t>中粘贴这段密文并进行解密，得到了一些由‘</a:t>
            </a:r>
            <a:r>
              <a:rPr lang="en-US" altLang="zh-CN" dirty="0">
                <a:solidFill>
                  <a:schemeClr val="bg1"/>
                </a:solidFill>
              </a:rPr>
              <a:t>.</a:t>
            </a:r>
            <a:r>
              <a:rPr lang="zh-CN" altLang="zh-CN" dirty="0">
                <a:solidFill>
                  <a:schemeClr val="bg1"/>
                </a:solidFill>
              </a:rPr>
              <a:t>’和‘</a:t>
            </a:r>
            <a:r>
              <a:rPr lang="en-US" altLang="zh-CN" dirty="0">
                <a:solidFill>
                  <a:schemeClr val="bg1"/>
                </a:solidFill>
              </a:rPr>
              <a:t>-</a:t>
            </a:r>
            <a:r>
              <a:rPr lang="zh-CN" altLang="zh-CN" dirty="0">
                <a:solidFill>
                  <a:schemeClr val="bg1"/>
                </a:solidFill>
              </a:rPr>
              <a:t>’组成的字串。</a:t>
            </a:r>
            <a:r>
              <a:rPr lang="zh-CN" altLang="en-US" dirty="0">
                <a:solidFill>
                  <a:schemeClr val="bg1"/>
                </a:solidFill>
              </a:rPr>
              <a:t>见下一页</a:t>
            </a:r>
            <a:endParaRPr lang="zh-CN" altLang="zh-CN" dirty="0">
              <a:solidFill>
                <a:schemeClr val="bg1"/>
              </a:solidFill>
            </a:endParaRPr>
          </a:p>
        </p:txBody>
      </p:sp>
      <p:grpSp>
        <p:nvGrpSpPr>
          <p:cNvPr id="24" name="组合 23"/>
          <p:cNvGrpSpPr/>
          <p:nvPr/>
        </p:nvGrpSpPr>
        <p:grpSpPr>
          <a:xfrm>
            <a:off x="911367" y="5321888"/>
            <a:ext cx="3977832" cy="601240"/>
            <a:chOff x="911367" y="5321888"/>
            <a:chExt cx="3977832" cy="601240"/>
          </a:xfrm>
        </p:grpSpPr>
        <p:sp>
          <p:nvSpPr>
            <p:cNvPr id="12" name="矩形: 圆角 11"/>
            <p:cNvSpPr/>
            <p:nvPr/>
          </p:nvSpPr>
          <p:spPr>
            <a:xfrm>
              <a:off x="911367" y="5321888"/>
              <a:ext cx="601240" cy="601240"/>
            </a:xfrm>
            <a:prstGeom prst="roundRect">
              <a:avLst/>
            </a:prstGeom>
            <a:noFill/>
            <a:ln>
              <a:solidFill>
                <a:srgbClr val="61D4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blinklist_3758"/>
            <p:cNvSpPr>
              <a:spLocks noChangeAspect="1"/>
            </p:cNvSpPr>
            <p:nvPr/>
          </p:nvSpPr>
          <p:spPr>
            <a:xfrm>
              <a:off x="995877" y="5431148"/>
              <a:ext cx="432221" cy="38272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546" h="503434">
                  <a:moveTo>
                    <a:pt x="0" y="154789"/>
                  </a:moveTo>
                  <a:lnTo>
                    <a:pt x="35220" y="173435"/>
                  </a:lnTo>
                  <a:lnTo>
                    <a:pt x="179058" y="248905"/>
                  </a:lnTo>
                  <a:lnTo>
                    <a:pt x="36995" y="328224"/>
                  </a:lnTo>
                  <a:lnTo>
                    <a:pt x="0" y="346573"/>
                  </a:lnTo>
                  <a:close/>
                  <a:moveTo>
                    <a:pt x="317538" y="106843"/>
                  </a:moveTo>
                  <a:cubicBezTo>
                    <a:pt x="396974" y="106843"/>
                    <a:pt x="463479" y="171371"/>
                    <a:pt x="463479" y="250647"/>
                  </a:cubicBezTo>
                  <a:cubicBezTo>
                    <a:pt x="463479" y="329924"/>
                    <a:pt x="396974" y="396295"/>
                    <a:pt x="317538" y="396295"/>
                  </a:cubicBezTo>
                  <a:cubicBezTo>
                    <a:pt x="254728" y="396295"/>
                    <a:pt x="199308" y="353891"/>
                    <a:pt x="180834" y="296739"/>
                  </a:cubicBezTo>
                  <a:lnTo>
                    <a:pt x="265812" y="250647"/>
                  </a:lnTo>
                  <a:lnTo>
                    <a:pt x="180834" y="204556"/>
                  </a:lnTo>
                  <a:cubicBezTo>
                    <a:pt x="199308" y="147403"/>
                    <a:pt x="252881" y="106843"/>
                    <a:pt x="317538" y="106843"/>
                  </a:cubicBezTo>
                  <a:close/>
                  <a:moveTo>
                    <a:pt x="317551" y="0"/>
                  </a:moveTo>
                  <a:cubicBezTo>
                    <a:pt x="455967" y="0"/>
                    <a:pt x="568546" y="112489"/>
                    <a:pt x="568546" y="250795"/>
                  </a:cubicBezTo>
                  <a:cubicBezTo>
                    <a:pt x="568546" y="389101"/>
                    <a:pt x="455967" y="503434"/>
                    <a:pt x="317551" y="503434"/>
                  </a:cubicBezTo>
                  <a:cubicBezTo>
                    <a:pt x="210509" y="503434"/>
                    <a:pt x="120077" y="437047"/>
                    <a:pt x="83166" y="342999"/>
                  </a:cubicBezTo>
                  <a:lnTo>
                    <a:pt x="131150" y="317182"/>
                  </a:lnTo>
                  <a:cubicBezTo>
                    <a:pt x="158834" y="392789"/>
                    <a:pt x="230810" y="448112"/>
                    <a:pt x="317551" y="448112"/>
                  </a:cubicBezTo>
                  <a:cubicBezTo>
                    <a:pt x="426439" y="448112"/>
                    <a:pt x="515025" y="359596"/>
                    <a:pt x="515025" y="250795"/>
                  </a:cubicBezTo>
                  <a:cubicBezTo>
                    <a:pt x="515025" y="141994"/>
                    <a:pt x="426439" y="53478"/>
                    <a:pt x="317551" y="53478"/>
                  </a:cubicBezTo>
                  <a:cubicBezTo>
                    <a:pt x="232656" y="53478"/>
                    <a:pt x="158834" y="108801"/>
                    <a:pt x="131150" y="184408"/>
                  </a:cubicBezTo>
                  <a:lnTo>
                    <a:pt x="83166" y="158591"/>
                  </a:lnTo>
                  <a:cubicBezTo>
                    <a:pt x="120077" y="64543"/>
                    <a:pt x="210509" y="0"/>
                    <a:pt x="317551" y="0"/>
                  </a:cubicBezTo>
                  <a:close/>
                </a:path>
              </a:pathLst>
            </a:custGeom>
            <a:solidFill>
              <a:srgbClr val="61D4EA"/>
            </a:solidFill>
            <a:ln>
              <a:noFill/>
            </a:ln>
          </p:spPr>
        </p:sp>
        <p:sp>
          <p:nvSpPr>
            <p:cNvPr id="14" name="矩形: 圆角 13"/>
            <p:cNvSpPr/>
            <p:nvPr/>
          </p:nvSpPr>
          <p:spPr>
            <a:xfrm>
              <a:off x="2032657" y="5321888"/>
              <a:ext cx="601240" cy="601240"/>
            </a:xfrm>
            <a:prstGeom prst="roundRect">
              <a:avLst/>
            </a:prstGeom>
            <a:noFill/>
            <a:ln>
              <a:solidFill>
                <a:srgbClr val="61D4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blinklist_3758"/>
            <p:cNvSpPr>
              <a:spLocks noChangeAspect="1"/>
            </p:cNvSpPr>
            <p:nvPr/>
          </p:nvSpPr>
          <p:spPr>
            <a:xfrm>
              <a:off x="2134974" y="5406398"/>
              <a:ext cx="396607" cy="43222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58737" h="608909">
                  <a:moveTo>
                    <a:pt x="469405" y="533579"/>
                  </a:moveTo>
                  <a:lnTo>
                    <a:pt x="469405" y="577191"/>
                  </a:lnTo>
                  <a:lnTo>
                    <a:pt x="526975" y="577191"/>
                  </a:lnTo>
                  <a:lnTo>
                    <a:pt x="526975" y="553799"/>
                  </a:lnTo>
                  <a:cubicBezTo>
                    <a:pt x="526975" y="542698"/>
                    <a:pt x="517843" y="533579"/>
                    <a:pt x="506726" y="533579"/>
                  </a:cubicBezTo>
                  <a:close/>
                  <a:moveTo>
                    <a:pt x="400520" y="533579"/>
                  </a:moveTo>
                  <a:cubicBezTo>
                    <a:pt x="389205" y="533579"/>
                    <a:pt x="380073" y="542698"/>
                    <a:pt x="380073" y="553799"/>
                  </a:cubicBezTo>
                  <a:lnTo>
                    <a:pt x="380073" y="577191"/>
                  </a:lnTo>
                  <a:lnTo>
                    <a:pt x="437643" y="577191"/>
                  </a:lnTo>
                  <a:lnTo>
                    <a:pt x="437643" y="533579"/>
                  </a:lnTo>
                  <a:close/>
                  <a:moveTo>
                    <a:pt x="121135" y="533579"/>
                  </a:moveTo>
                  <a:lnTo>
                    <a:pt x="121135" y="577191"/>
                  </a:lnTo>
                  <a:lnTo>
                    <a:pt x="178724" y="577191"/>
                  </a:lnTo>
                  <a:lnTo>
                    <a:pt x="178724" y="553799"/>
                  </a:lnTo>
                  <a:cubicBezTo>
                    <a:pt x="178724" y="542698"/>
                    <a:pt x="169589" y="533579"/>
                    <a:pt x="158468" y="533579"/>
                  </a:cubicBezTo>
                  <a:close/>
                  <a:moveTo>
                    <a:pt x="52227" y="533579"/>
                  </a:moveTo>
                  <a:cubicBezTo>
                    <a:pt x="40908" y="533579"/>
                    <a:pt x="31773" y="542698"/>
                    <a:pt x="31773" y="553799"/>
                  </a:cubicBezTo>
                  <a:lnTo>
                    <a:pt x="31773" y="577191"/>
                  </a:lnTo>
                  <a:lnTo>
                    <a:pt x="89362" y="577191"/>
                  </a:lnTo>
                  <a:lnTo>
                    <a:pt x="89362" y="533579"/>
                  </a:lnTo>
                  <a:close/>
                  <a:moveTo>
                    <a:pt x="400520" y="501861"/>
                  </a:moveTo>
                  <a:lnTo>
                    <a:pt x="506726" y="501861"/>
                  </a:lnTo>
                  <a:cubicBezTo>
                    <a:pt x="535511" y="501861"/>
                    <a:pt x="558737" y="525253"/>
                    <a:pt x="558737" y="553799"/>
                  </a:cubicBezTo>
                  <a:lnTo>
                    <a:pt x="558737" y="593050"/>
                  </a:lnTo>
                  <a:cubicBezTo>
                    <a:pt x="558737" y="601773"/>
                    <a:pt x="551789" y="608909"/>
                    <a:pt x="542856" y="608909"/>
                  </a:cubicBezTo>
                  <a:lnTo>
                    <a:pt x="364192" y="608909"/>
                  </a:lnTo>
                  <a:cubicBezTo>
                    <a:pt x="355458" y="608909"/>
                    <a:pt x="348311" y="601773"/>
                    <a:pt x="348311" y="593050"/>
                  </a:cubicBezTo>
                  <a:lnTo>
                    <a:pt x="348311" y="553799"/>
                  </a:lnTo>
                  <a:cubicBezTo>
                    <a:pt x="348311" y="525253"/>
                    <a:pt x="371736" y="501861"/>
                    <a:pt x="400520" y="501861"/>
                  </a:cubicBezTo>
                  <a:close/>
                  <a:moveTo>
                    <a:pt x="52227" y="501861"/>
                  </a:moveTo>
                  <a:lnTo>
                    <a:pt x="158468" y="501861"/>
                  </a:lnTo>
                  <a:cubicBezTo>
                    <a:pt x="187263" y="501861"/>
                    <a:pt x="210497" y="525253"/>
                    <a:pt x="210497" y="553799"/>
                  </a:cubicBezTo>
                  <a:lnTo>
                    <a:pt x="210497" y="593050"/>
                  </a:lnTo>
                  <a:cubicBezTo>
                    <a:pt x="210497" y="601773"/>
                    <a:pt x="203547" y="608909"/>
                    <a:pt x="194610" y="608909"/>
                  </a:cubicBezTo>
                  <a:lnTo>
                    <a:pt x="15887" y="608909"/>
                  </a:lnTo>
                  <a:cubicBezTo>
                    <a:pt x="7149" y="608909"/>
                    <a:pt x="0" y="601773"/>
                    <a:pt x="0" y="593050"/>
                  </a:cubicBezTo>
                  <a:lnTo>
                    <a:pt x="0" y="553799"/>
                  </a:lnTo>
                  <a:cubicBezTo>
                    <a:pt x="0" y="525253"/>
                    <a:pt x="23433" y="501861"/>
                    <a:pt x="52227" y="501861"/>
                  </a:cubicBezTo>
                  <a:close/>
                  <a:moveTo>
                    <a:pt x="453524" y="381291"/>
                  </a:moveTo>
                  <a:cubicBezTo>
                    <a:pt x="432870" y="381291"/>
                    <a:pt x="415792" y="398137"/>
                    <a:pt x="415792" y="418947"/>
                  </a:cubicBezTo>
                  <a:cubicBezTo>
                    <a:pt x="415792" y="439558"/>
                    <a:pt x="432870" y="456603"/>
                    <a:pt x="453524" y="456603"/>
                  </a:cubicBezTo>
                  <a:cubicBezTo>
                    <a:pt x="474376" y="456603"/>
                    <a:pt x="491256" y="439558"/>
                    <a:pt x="491256" y="418947"/>
                  </a:cubicBezTo>
                  <a:cubicBezTo>
                    <a:pt x="491256" y="398137"/>
                    <a:pt x="474376" y="381291"/>
                    <a:pt x="453524" y="381291"/>
                  </a:cubicBezTo>
                  <a:close/>
                  <a:moveTo>
                    <a:pt x="105248" y="381291"/>
                  </a:moveTo>
                  <a:cubicBezTo>
                    <a:pt x="84606" y="381291"/>
                    <a:pt x="67535" y="398137"/>
                    <a:pt x="67535" y="418947"/>
                  </a:cubicBezTo>
                  <a:cubicBezTo>
                    <a:pt x="67535" y="439558"/>
                    <a:pt x="84606" y="456603"/>
                    <a:pt x="105248" y="456603"/>
                  </a:cubicBezTo>
                  <a:cubicBezTo>
                    <a:pt x="126090" y="456603"/>
                    <a:pt x="142962" y="439558"/>
                    <a:pt x="142962" y="418947"/>
                  </a:cubicBezTo>
                  <a:cubicBezTo>
                    <a:pt x="142962" y="398137"/>
                    <a:pt x="126090" y="381291"/>
                    <a:pt x="105248" y="381291"/>
                  </a:cubicBezTo>
                  <a:close/>
                  <a:moveTo>
                    <a:pt x="453524" y="349581"/>
                  </a:moveTo>
                  <a:cubicBezTo>
                    <a:pt x="491852" y="349581"/>
                    <a:pt x="523031" y="380696"/>
                    <a:pt x="523031" y="418947"/>
                  </a:cubicBezTo>
                  <a:cubicBezTo>
                    <a:pt x="523031" y="457197"/>
                    <a:pt x="491852" y="488313"/>
                    <a:pt x="453524" y="488313"/>
                  </a:cubicBezTo>
                  <a:cubicBezTo>
                    <a:pt x="415196" y="488313"/>
                    <a:pt x="384017" y="457197"/>
                    <a:pt x="384017" y="418947"/>
                  </a:cubicBezTo>
                  <a:cubicBezTo>
                    <a:pt x="384017" y="380696"/>
                    <a:pt x="415196" y="349581"/>
                    <a:pt x="453524" y="349581"/>
                  </a:cubicBezTo>
                  <a:close/>
                  <a:moveTo>
                    <a:pt x="105248" y="349581"/>
                  </a:moveTo>
                  <a:cubicBezTo>
                    <a:pt x="143557" y="349581"/>
                    <a:pt x="174720" y="380696"/>
                    <a:pt x="174720" y="418947"/>
                  </a:cubicBezTo>
                  <a:cubicBezTo>
                    <a:pt x="174720" y="457197"/>
                    <a:pt x="143557" y="488313"/>
                    <a:pt x="105248" y="488313"/>
                  </a:cubicBezTo>
                  <a:cubicBezTo>
                    <a:pt x="66940" y="488313"/>
                    <a:pt x="35777" y="457197"/>
                    <a:pt x="35777" y="418947"/>
                  </a:cubicBezTo>
                  <a:cubicBezTo>
                    <a:pt x="35777" y="380696"/>
                    <a:pt x="66940" y="349581"/>
                    <a:pt x="105248" y="349581"/>
                  </a:cubicBezTo>
                  <a:close/>
                  <a:moveTo>
                    <a:pt x="279411" y="287695"/>
                  </a:moveTo>
                  <a:cubicBezTo>
                    <a:pt x="288346" y="287695"/>
                    <a:pt x="295295" y="294832"/>
                    <a:pt x="295295" y="303556"/>
                  </a:cubicBezTo>
                  <a:lnTo>
                    <a:pt x="295295" y="367593"/>
                  </a:lnTo>
                  <a:lnTo>
                    <a:pt x="357838" y="414184"/>
                  </a:lnTo>
                  <a:cubicBezTo>
                    <a:pt x="364788" y="419538"/>
                    <a:pt x="366376" y="429450"/>
                    <a:pt x="361015" y="436390"/>
                  </a:cubicBezTo>
                  <a:cubicBezTo>
                    <a:pt x="357838" y="440553"/>
                    <a:pt x="353073" y="442734"/>
                    <a:pt x="348308" y="442734"/>
                  </a:cubicBezTo>
                  <a:cubicBezTo>
                    <a:pt x="344932" y="442734"/>
                    <a:pt x="341557" y="441743"/>
                    <a:pt x="338777" y="439760"/>
                  </a:cubicBezTo>
                  <a:lnTo>
                    <a:pt x="279411" y="395350"/>
                  </a:lnTo>
                  <a:lnTo>
                    <a:pt x="220243" y="439760"/>
                  </a:lnTo>
                  <a:cubicBezTo>
                    <a:pt x="213095" y="444915"/>
                    <a:pt x="203167" y="443527"/>
                    <a:pt x="198005" y="436390"/>
                  </a:cubicBezTo>
                  <a:cubicBezTo>
                    <a:pt x="192644" y="429450"/>
                    <a:pt x="194034" y="419538"/>
                    <a:pt x="201182" y="414184"/>
                  </a:cubicBezTo>
                  <a:lnTo>
                    <a:pt x="263527" y="367593"/>
                  </a:lnTo>
                  <a:lnTo>
                    <a:pt x="263527" y="303556"/>
                  </a:lnTo>
                  <a:cubicBezTo>
                    <a:pt x="263527" y="294832"/>
                    <a:pt x="270674" y="287695"/>
                    <a:pt x="279411" y="287695"/>
                  </a:cubicBezTo>
                  <a:close/>
                  <a:moveTo>
                    <a:pt x="295290" y="183998"/>
                  </a:moveTo>
                  <a:lnTo>
                    <a:pt x="295290" y="227610"/>
                  </a:lnTo>
                  <a:lnTo>
                    <a:pt x="352879" y="227610"/>
                  </a:lnTo>
                  <a:lnTo>
                    <a:pt x="352879" y="204416"/>
                  </a:lnTo>
                  <a:cubicBezTo>
                    <a:pt x="352879" y="193117"/>
                    <a:pt x="343744" y="183998"/>
                    <a:pt x="332624" y="183998"/>
                  </a:cubicBezTo>
                  <a:close/>
                  <a:moveTo>
                    <a:pt x="226382" y="183998"/>
                  </a:moveTo>
                  <a:cubicBezTo>
                    <a:pt x="215063" y="183998"/>
                    <a:pt x="205928" y="193117"/>
                    <a:pt x="205928" y="204416"/>
                  </a:cubicBezTo>
                  <a:lnTo>
                    <a:pt x="205928" y="227610"/>
                  </a:lnTo>
                  <a:lnTo>
                    <a:pt x="263517" y="227610"/>
                  </a:lnTo>
                  <a:lnTo>
                    <a:pt x="263517" y="183998"/>
                  </a:lnTo>
                  <a:close/>
                  <a:moveTo>
                    <a:pt x="226382" y="152280"/>
                  </a:moveTo>
                  <a:lnTo>
                    <a:pt x="332624" y="152280"/>
                  </a:lnTo>
                  <a:cubicBezTo>
                    <a:pt x="361418" y="152280"/>
                    <a:pt x="384652" y="175672"/>
                    <a:pt x="384652" y="204416"/>
                  </a:cubicBezTo>
                  <a:lnTo>
                    <a:pt x="384652" y="243469"/>
                  </a:lnTo>
                  <a:cubicBezTo>
                    <a:pt x="384652" y="252191"/>
                    <a:pt x="377702" y="259328"/>
                    <a:pt x="368765" y="259328"/>
                  </a:cubicBezTo>
                  <a:lnTo>
                    <a:pt x="190042" y="259328"/>
                  </a:lnTo>
                  <a:cubicBezTo>
                    <a:pt x="181304" y="259328"/>
                    <a:pt x="174155" y="252191"/>
                    <a:pt x="174155" y="243469"/>
                  </a:cubicBezTo>
                  <a:lnTo>
                    <a:pt x="174155" y="204416"/>
                  </a:lnTo>
                  <a:cubicBezTo>
                    <a:pt x="174155" y="175672"/>
                    <a:pt x="197588" y="152280"/>
                    <a:pt x="226382" y="152280"/>
                  </a:cubicBezTo>
                  <a:close/>
                  <a:moveTo>
                    <a:pt x="279369" y="31726"/>
                  </a:moveTo>
                  <a:cubicBezTo>
                    <a:pt x="258715" y="31726"/>
                    <a:pt x="241637" y="48580"/>
                    <a:pt x="241637" y="69401"/>
                  </a:cubicBezTo>
                  <a:cubicBezTo>
                    <a:pt x="241637" y="90221"/>
                    <a:pt x="258715" y="107076"/>
                    <a:pt x="279369" y="107076"/>
                  </a:cubicBezTo>
                  <a:cubicBezTo>
                    <a:pt x="300221" y="107076"/>
                    <a:pt x="317101" y="90221"/>
                    <a:pt x="317101" y="69401"/>
                  </a:cubicBezTo>
                  <a:cubicBezTo>
                    <a:pt x="317101" y="48580"/>
                    <a:pt x="300221" y="31726"/>
                    <a:pt x="279369" y="31726"/>
                  </a:cubicBezTo>
                  <a:close/>
                  <a:moveTo>
                    <a:pt x="279369" y="0"/>
                  </a:moveTo>
                  <a:cubicBezTo>
                    <a:pt x="317697" y="0"/>
                    <a:pt x="348876" y="31131"/>
                    <a:pt x="348876" y="69401"/>
                  </a:cubicBezTo>
                  <a:cubicBezTo>
                    <a:pt x="348876" y="107670"/>
                    <a:pt x="317697" y="138802"/>
                    <a:pt x="279369" y="138802"/>
                  </a:cubicBezTo>
                  <a:cubicBezTo>
                    <a:pt x="241041" y="138802"/>
                    <a:pt x="209862" y="107670"/>
                    <a:pt x="209862" y="69401"/>
                  </a:cubicBezTo>
                  <a:cubicBezTo>
                    <a:pt x="209862" y="31131"/>
                    <a:pt x="241041" y="0"/>
                    <a:pt x="279369" y="0"/>
                  </a:cubicBezTo>
                  <a:close/>
                </a:path>
              </a:pathLst>
            </a:custGeom>
            <a:solidFill>
              <a:srgbClr val="61D4EA"/>
            </a:solidFill>
            <a:ln>
              <a:noFill/>
            </a:ln>
          </p:spPr>
          <p:txBody>
            <a:bodyPr/>
            <a:lstStyle/>
            <a:p>
              <a:endParaRPr lang="zh-CN" altLang="en-US"/>
            </a:p>
          </p:txBody>
        </p:sp>
        <p:sp>
          <p:nvSpPr>
            <p:cNvPr id="16" name="矩形: 圆角 15"/>
            <p:cNvSpPr/>
            <p:nvPr/>
          </p:nvSpPr>
          <p:spPr>
            <a:xfrm>
              <a:off x="3166669" y="5321888"/>
              <a:ext cx="601240" cy="601240"/>
            </a:xfrm>
            <a:prstGeom prst="roundRect">
              <a:avLst/>
            </a:prstGeom>
            <a:noFill/>
            <a:ln>
              <a:solidFill>
                <a:srgbClr val="61D4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blinklist_3758"/>
            <p:cNvSpPr>
              <a:spLocks noChangeAspect="1"/>
            </p:cNvSpPr>
            <p:nvPr/>
          </p:nvSpPr>
          <p:spPr>
            <a:xfrm>
              <a:off x="3251179" y="5406724"/>
              <a:ext cx="432221" cy="431569"/>
            </a:xfrm>
            <a:custGeom>
              <a:avLst/>
              <a:gdLst>
                <a:gd name="connsiteX0" fmla="*/ 304276 w 608485"/>
                <a:gd name="connsiteY0" fmla="*/ 506217 h 607568"/>
                <a:gd name="connsiteX1" fmla="*/ 266212 w 608485"/>
                <a:gd name="connsiteY1" fmla="*/ 544235 h 607568"/>
                <a:gd name="connsiteX2" fmla="*/ 304276 w 608485"/>
                <a:gd name="connsiteY2" fmla="*/ 582254 h 607568"/>
                <a:gd name="connsiteX3" fmla="*/ 342247 w 608485"/>
                <a:gd name="connsiteY3" fmla="*/ 544235 h 607568"/>
                <a:gd name="connsiteX4" fmla="*/ 304276 w 608485"/>
                <a:gd name="connsiteY4" fmla="*/ 506217 h 607568"/>
                <a:gd name="connsiteX5" fmla="*/ 417175 w 608485"/>
                <a:gd name="connsiteY5" fmla="*/ 501790 h 607568"/>
                <a:gd name="connsiteX6" fmla="*/ 429813 w 608485"/>
                <a:gd name="connsiteY6" fmla="*/ 523769 h 607568"/>
                <a:gd name="connsiteX7" fmla="*/ 405930 w 608485"/>
                <a:gd name="connsiteY7" fmla="*/ 535732 h 607568"/>
                <a:gd name="connsiteX8" fmla="*/ 395801 w 608485"/>
                <a:gd name="connsiteY8" fmla="*/ 512548 h 607568"/>
                <a:gd name="connsiteX9" fmla="*/ 417175 w 608485"/>
                <a:gd name="connsiteY9" fmla="*/ 501790 h 607568"/>
                <a:gd name="connsiteX10" fmla="*/ 189489 w 608485"/>
                <a:gd name="connsiteY10" fmla="*/ 500732 h 607568"/>
                <a:gd name="connsiteX11" fmla="*/ 210849 w 608485"/>
                <a:gd name="connsiteY11" fmla="*/ 511668 h 607568"/>
                <a:gd name="connsiteX12" fmla="*/ 200448 w 608485"/>
                <a:gd name="connsiteY12" fmla="*/ 534745 h 607568"/>
                <a:gd name="connsiteX13" fmla="*/ 176766 w 608485"/>
                <a:gd name="connsiteY13" fmla="*/ 522604 h 607568"/>
                <a:gd name="connsiteX14" fmla="*/ 304276 w 608485"/>
                <a:gd name="connsiteY14" fmla="*/ 480903 h 607568"/>
                <a:gd name="connsiteX15" fmla="*/ 363878 w 608485"/>
                <a:gd name="connsiteY15" fmla="*/ 523465 h 607568"/>
                <a:gd name="connsiteX16" fmla="*/ 373347 w 608485"/>
                <a:gd name="connsiteY16" fmla="*/ 520961 h 607568"/>
                <a:gd name="connsiteX17" fmla="*/ 381053 w 608485"/>
                <a:gd name="connsiteY17" fmla="*/ 545070 h 607568"/>
                <a:gd name="connsiteX18" fmla="*/ 367220 w 608485"/>
                <a:gd name="connsiteY18" fmla="*/ 548686 h 607568"/>
                <a:gd name="connsiteX19" fmla="*/ 304276 w 608485"/>
                <a:gd name="connsiteY19" fmla="*/ 607568 h 607568"/>
                <a:gd name="connsiteX20" fmla="*/ 241331 w 608485"/>
                <a:gd name="connsiteY20" fmla="*/ 548686 h 607568"/>
                <a:gd name="connsiteX21" fmla="*/ 225456 w 608485"/>
                <a:gd name="connsiteY21" fmla="*/ 544421 h 607568"/>
                <a:gd name="connsiteX22" fmla="*/ 233347 w 608485"/>
                <a:gd name="connsiteY22" fmla="*/ 520312 h 607568"/>
                <a:gd name="connsiteX23" fmla="*/ 244674 w 608485"/>
                <a:gd name="connsiteY23" fmla="*/ 523372 h 607568"/>
                <a:gd name="connsiteX24" fmla="*/ 304276 w 608485"/>
                <a:gd name="connsiteY24" fmla="*/ 480903 h 607568"/>
                <a:gd name="connsiteX25" fmla="*/ 456122 w 608485"/>
                <a:gd name="connsiteY25" fmla="*/ 473776 h 607568"/>
                <a:gd name="connsiteX26" fmla="*/ 472929 w 608485"/>
                <a:gd name="connsiteY26" fmla="*/ 492681 h 607568"/>
                <a:gd name="connsiteX27" fmla="*/ 452129 w 608485"/>
                <a:gd name="connsiteY27" fmla="*/ 509270 h 607568"/>
                <a:gd name="connsiteX28" fmla="*/ 437364 w 608485"/>
                <a:gd name="connsiteY28" fmla="*/ 488789 h 607568"/>
                <a:gd name="connsiteX29" fmla="*/ 456122 w 608485"/>
                <a:gd name="connsiteY29" fmla="*/ 473776 h 607568"/>
                <a:gd name="connsiteX30" fmla="*/ 150868 w 608485"/>
                <a:gd name="connsiteY30" fmla="*/ 472365 h 607568"/>
                <a:gd name="connsiteX31" fmla="*/ 169428 w 608485"/>
                <a:gd name="connsiteY31" fmla="*/ 487585 h 607568"/>
                <a:gd name="connsiteX32" fmla="*/ 154487 w 608485"/>
                <a:gd name="connsiteY32" fmla="*/ 508001 h 607568"/>
                <a:gd name="connsiteX33" fmla="*/ 133792 w 608485"/>
                <a:gd name="connsiteY33" fmla="*/ 491111 h 607568"/>
                <a:gd name="connsiteX34" fmla="*/ 488361 w 608485"/>
                <a:gd name="connsiteY34" fmla="*/ 438352 h 607568"/>
                <a:gd name="connsiteX35" fmla="*/ 508777 w 608485"/>
                <a:gd name="connsiteY35" fmla="*/ 453293 h 607568"/>
                <a:gd name="connsiteX36" fmla="*/ 491887 w 608485"/>
                <a:gd name="connsiteY36" fmla="*/ 473988 h 607568"/>
                <a:gd name="connsiteX37" fmla="*/ 473141 w 608485"/>
                <a:gd name="connsiteY37" fmla="*/ 456912 h 607568"/>
                <a:gd name="connsiteX38" fmla="*/ 488361 w 608485"/>
                <a:gd name="connsiteY38" fmla="*/ 438352 h 607568"/>
                <a:gd name="connsiteX39" fmla="*/ 118940 w 608485"/>
                <a:gd name="connsiteY39" fmla="*/ 436729 h 607568"/>
                <a:gd name="connsiteX40" fmla="*/ 134004 w 608485"/>
                <a:gd name="connsiteY40" fmla="*/ 455438 h 607568"/>
                <a:gd name="connsiteX41" fmla="*/ 115035 w 608485"/>
                <a:gd name="connsiteY41" fmla="*/ 472294 h 607568"/>
                <a:gd name="connsiteX42" fmla="*/ 98298 w 608485"/>
                <a:gd name="connsiteY42" fmla="*/ 451548 h 607568"/>
                <a:gd name="connsiteX43" fmla="*/ 512537 w 608485"/>
                <a:gd name="connsiteY43" fmla="*/ 396930 h 607568"/>
                <a:gd name="connsiteX44" fmla="*/ 535661 w 608485"/>
                <a:gd name="connsiteY44" fmla="*/ 407325 h 607568"/>
                <a:gd name="connsiteX45" fmla="*/ 523495 w 608485"/>
                <a:gd name="connsiteY45" fmla="*/ 431084 h 607568"/>
                <a:gd name="connsiteX46" fmla="*/ 501578 w 608485"/>
                <a:gd name="connsiteY46" fmla="*/ 418369 h 607568"/>
                <a:gd name="connsiteX47" fmla="*/ 512537 w 608485"/>
                <a:gd name="connsiteY47" fmla="*/ 396930 h 607568"/>
                <a:gd name="connsiteX48" fmla="*/ 95161 w 608485"/>
                <a:gd name="connsiteY48" fmla="*/ 395166 h 607568"/>
                <a:gd name="connsiteX49" fmla="*/ 105919 w 608485"/>
                <a:gd name="connsiteY49" fmla="*/ 416588 h 607568"/>
                <a:gd name="connsiteX50" fmla="*/ 83940 w 608485"/>
                <a:gd name="connsiteY50" fmla="*/ 429108 h 607568"/>
                <a:gd name="connsiteX51" fmla="*/ 71977 w 608485"/>
                <a:gd name="connsiteY51" fmla="*/ 405367 h 607568"/>
                <a:gd name="connsiteX52" fmla="*/ 256989 w 608485"/>
                <a:gd name="connsiteY52" fmla="*/ 325212 h 607568"/>
                <a:gd name="connsiteX53" fmla="*/ 228202 w 608485"/>
                <a:gd name="connsiteY53" fmla="*/ 362851 h 607568"/>
                <a:gd name="connsiteX54" fmla="*/ 228202 w 608485"/>
                <a:gd name="connsiteY54" fmla="*/ 392238 h 607568"/>
                <a:gd name="connsiteX55" fmla="*/ 380491 w 608485"/>
                <a:gd name="connsiteY55" fmla="*/ 392146 h 607568"/>
                <a:gd name="connsiteX56" fmla="*/ 380491 w 608485"/>
                <a:gd name="connsiteY56" fmla="*/ 362665 h 607568"/>
                <a:gd name="connsiteX57" fmla="*/ 351519 w 608485"/>
                <a:gd name="connsiteY57" fmla="*/ 325212 h 607568"/>
                <a:gd name="connsiteX58" fmla="*/ 304254 w 608485"/>
                <a:gd name="connsiteY58" fmla="*/ 372399 h 607568"/>
                <a:gd name="connsiteX59" fmla="*/ 63414 w 608485"/>
                <a:gd name="connsiteY59" fmla="*/ 265786 h 607568"/>
                <a:gd name="connsiteX60" fmla="*/ 25347 w 608485"/>
                <a:gd name="connsiteY60" fmla="*/ 303780 h 607568"/>
                <a:gd name="connsiteX61" fmla="*/ 63414 w 608485"/>
                <a:gd name="connsiteY61" fmla="*/ 341682 h 607568"/>
                <a:gd name="connsiteX62" fmla="*/ 101388 w 608485"/>
                <a:gd name="connsiteY62" fmla="*/ 303780 h 607568"/>
                <a:gd name="connsiteX63" fmla="*/ 63414 w 608485"/>
                <a:gd name="connsiteY63" fmla="*/ 265786 h 607568"/>
                <a:gd name="connsiteX64" fmla="*/ 545082 w 608485"/>
                <a:gd name="connsiteY64" fmla="*/ 265740 h 607568"/>
                <a:gd name="connsiteX65" fmla="*/ 507022 w 608485"/>
                <a:gd name="connsiteY65" fmla="*/ 303752 h 607568"/>
                <a:gd name="connsiteX66" fmla="*/ 545082 w 608485"/>
                <a:gd name="connsiteY66" fmla="*/ 341671 h 607568"/>
                <a:gd name="connsiteX67" fmla="*/ 583142 w 608485"/>
                <a:gd name="connsiteY67" fmla="*/ 303752 h 607568"/>
                <a:gd name="connsiteX68" fmla="*/ 545082 w 608485"/>
                <a:gd name="connsiteY68" fmla="*/ 265740 h 607568"/>
                <a:gd name="connsiteX69" fmla="*/ 304253 w 608485"/>
                <a:gd name="connsiteY69" fmla="*/ 236011 h 607568"/>
                <a:gd name="connsiteX70" fmla="*/ 281981 w 608485"/>
                <a:gd name="connsiteY70" fmla="*/ 258163 h 607568"/>
                <a:gd name="connsiteX71" fmla="*/ 304253 w 608485"/>
                <a:gd name="connsiteY71" fmla="*/ 280315 h 607568"/>
                <a:gd name="connsiteX72" fmla="*/ 326433 w 608485"/>
                <a:gd name="connsiteY72" fmla="*/ 258163 h 607568"/>
                <a:gd name="connsiteX73" fmla="*/ 304253 w 608485"/>
                <a:gd name="connsiteY73" fmla="*/ 236011 h 607568"/>
                <a:gd name="connsiteX74" fmla="*/ 545918 w 608485"/>
                <a:gd name="connsiteY74" fmla="*/ 227079 h 607568"/>
                <a:gd name="connsiteX75" fmla="*/ 549538 w 608485"/>
                <a:gd name="connsiteY75" fmla="*/ 240893 h 607568"/>
                <a:gd name="connsiteX76" fmla="*/ 608485 w 608485"/>
                <a:gd name="connsiteY76" fmla="*/ 303752 h 607568"/>
                <a:gd name="connsiteX77" fmla="*/ 549538 w 608485"/>
                <a:gd name="connsiteY77" fmla="*/ 366610 h 607568"/>
                <a:gd name="connsiteX78" fmla="*/ 545268 w 608485"/>
                <a:gd name="connsiteY78" fmla="*/ 382464 h 607568"/>
                <a:gd name="connsiteX79" fmla="*/ 521132 w 608485"/>
                <a:gd name="connsiteY79" fmla="*/ 374583 h 607568"/>
                <a:gd name="connsiteX80" fmla="*/ 524195 w 608485"/>
                <a:gd name="connsiteY80" fmla="*/ 363180 h 607568"/>
                <a:gd name="connsiteX81" fmla="*/ 481679 w 608485"/>
                <a:gd name="connsiteY81" fmla="*/ 303752 h 607568"/>
                <a:gd name="connsiteX82" fmla="*/ 524288 w 608485"/>
                <a:gd name="connsiteY82" fmla="*/ 244231 h 607568"/>
                <a:gd name="connsiteX83" fmla="*/ 521782 w 608485"/>
                <a:gd name="connsiteY83" fmla="*/ 234681 h 607568"/>
                <a:gd name="connsiteX84" fmla="*/ 63228 w 608485"/>
                <a:gd name="connsiteY84" fmla="*/ 225104 h 607568"/>
                <a:gd name="connsiteX85" fmla="*/ 87275 w 608485"/>
                <a:gd name="connsiteY85" fmla="*/ 232981 h 607568"/>
                <a:gd name="connsiteX86" fmla="*/ 84211 w 608485"/>
                <a:gd name="connsiteY86" fmla="*/ 244287 h 607568"/>
                <a:gd name="connsiteX87" fmla="*/ 126735 w 608485"/>
                <a:gd name="connsiteY87" fmla="*/ 303780 h 607568"/>
                <a:gd name="connsiteX88" fmla="*/ 84211 w 608485"/>
                <a:gd name="connsiteY88" fmla="*/ 363274 h 607568"/>
                <a:gd name="connsiteX89" fmla="*/ 86718 w 608485"/>
                <a:gd name="connsiteY89" fmla="*/ 372726 h 607568"/>
                <a:gd name="connsiteX90" fmla="*/ 62578 w 608485"/>
                <a:gd name="connsiteY90" fmla="*/ 380418 h 607568"/>
                <a:gd name="connsiteX91" fmla="*/ 58864 w 608485"/>
                <a:gd name="connsiteY91" fmla="*/ 366610 h 607568"/>
                <a:gd name="connsiteX92" fmla="*/ 0 w 608485"/>
                <a:gd name="connsiteY92" fmla="*/ 303780 h 607568"/>
                <a:gd name="connsiteX93" fmla="*/ 58957 w 608485"/>
                <a:gd name="connsiteY93" fmla="*/ 240950 h 607568"/>
                <a:gd name="connsiteX94" fmla="*/ 63228 w 608485"/>
                <a:gd name="connsiteY94" fmla="*/ 225104 h 607568"/>
                <a:gd name="connsiteX95" fmla="*/ 304253 w 608485"/>
                <a:gd name="connsiteY95" fmla="*/ 210708 h 607568"/>
                <a:gd name="connsiteX96" fmla="*/ 351768 w 608485"/>
                <a:gd name="connsiteY96" fmla="*/ 258163 h 607568"/>
                <a:gd name="connsiteX97" fmla="*/ 304253 w 608485"/>
                <a:gd name="connsiteY97" fmla="*/ 305618 h 607568"/>
                <a:gd name="connsiteX98" fmla="*/ 256646 w 608485"/>
                <a:gd name="connsiteY98" fmla="*/ 258163 h 607568"/>
                <a:gd name="connsiteX99" fmla="*/ 304253 w 608485"/>
                <a:gd name="connsiteY99" fmla="*/ 210708 h 607568"/>
                <a:gd name="connsiteX100" fmla="*/ 304254 w 608485"/>
                <a:gd name="connsiteY100" fmla="*/ 193664 h 607568"/>
                <a:gd name="connsiteX101" fmla="*/ 223559 w 608485"/>
                <a:gd name="connsiteY101" fmla="*/ 226945 h 607568"/>
                <a:gd name="connsiteX102" fmla="*/ 203037 w 608485"/>
                <a:gd name="connsiteY102" fmla="*/ 360162 h 607568"/>
                <a:gd name="connsiteX103" fmla="*/ 250674 w 608485"/>
                <a:gd name="connsiteY103" fmla="*/ 300645 h 607568"/>
                <a:gd name="connsiteX104" fmla="*/ 264232 w 608485"/>
                <a:gd name="connsiteY104" fmla="*/ 296659 h 607568"/>
                <a:gd name="connsiteX105" fmla="*/ 304254 w 608485"/>
                <a:gd name="connsiteY105" fmla="*/ 336522 h 607568"/>
                <a:gd name="connsiteX106" fmla="*/ 344183 w 608485"/>
                <a:gd name="connsiteY106" fmla="*/ 296659 h 607568"/>
                <a:gd name="connsiteX107" fmla="*/ 357741 w 608485"/>
                <a:gd name="connsiteY107" fmla="*/ 300645 h 607568"/>
                <a:gd name="connsiteX108" fmla="*/ 405563 w 608485"/>
                <a:gd name="connsiteY108" fmla="*/ 359884 h 607568"/>
                <a:gd name="connsiteX109" fmla="*/ 384949 w 608485"/>
                <a:gd name="connsiteY109" fmla="*/ 226945 h 607568"/>
                <a:gd name="connsiteX110" fmla="*/ 304254 w 608485"/>
                <a:gd name="connsiteY110" fmla="*/ 193664 h 607568"/>
                <a:gd name="connsiteX111" fmla="*/ 524599 w 608485"/>
                <a:gd name="connsiteY111" fmla="*/ 178460 h 607568"/>
                <a:gd name="connsiteX112" fmla="*/ 536579 w 608485"/>
                <a:gd name="connsiteY112" fmla="*/ 202201 h 607568"/>
                <a:gd name="connsiteX113" fmla="*/ 513362 w 608485"/>
                <a:gd name="connsiteY113" fmla="*/ 212402 h 607568"/>
                <a:gd name="connsiteX114" fmla="*/ 502496 w 608485"/>
                <a:gd name="connsiteY114" fmla="*/ 190980 h 607568"/>
                <a:gd name="connsiteX115" fmla="*/ 85074 w 608485"/>
                <a:gd name="connsiteY115" fmla="*/ 176484 h 607568"/>
                <a:gd name="connsiteX116" fmla="*/ 106977 w 608485"/>
                <a:gd name="connsiteY116" fmla="*/ 189181 h 607568"/>
                <a:gd name="connsiteX117" fmla="*/ 96025 w 608485"/>
                <a:gd name="connsiteY117" fmla="*/ 210497 h 607568"/>
                <a:gd name="connsiteX118" fmla="*/ 72823 w 608485"/>
                <a:gd name="connsiteY118" fmla="*/ 200117 h 607568"/>
                <a:gd name="connsiteX119" fmla="*/ 85074 w 608485"/>
                <a:gd name="connsiteY119" fmla="*/ 176484 h 607568"/>
                <a:gd name="connsiteX120" fmla="*/ 304219 w 608485"/>
                <a:gd name="connsiteY120" fmla="*/ 168378 h 607568"/>
                <a:gd name="connsiteX121" fmla="*/ 402870 w 608485"/>
                <a:gd name="connsiteY121" fmla="*/ 209053 h 607568"/>
                <a:gd name="connsiteX122" fmla="*/ 402870 w 608485"/>
                <a:gd name="connsiteY122" fmla="*/ 405959 h 607568"/>
                <a:gd name="connsiteX123" fmla="*/ 304254 w 608485"/>
                <a:gd name="connsiteY123" fmla="*/ 446749 h 607568"/>
                <a:gd name="connsiteX124" fmla="*/ 205638 w 608485"/>
                <a:gd name="connsiteY124" fmla="*/ 405959 h 607568"/>
                <a:gd name="connsiteX125" fmla="*/ 205638 w 608485"/>
                <a:gd name="connsiteY125" fmla="*/ 209053 h 607568"/>
                <a:gd name="connsiteX126" fmla="*/ 304219 w 608485"/>
                <a:gd name="connsiteY126" fmla="*/ 168378 h 607568"/>
                <a:gd name="connsiteX127" fmla="*/ 493495 w 608485"/>
                <a:gd name="connsiteY127" fmla="*/ 135274 h 607568"/>
                <a:gd name="connsiteX128" fmla="*/ 510117 w 608485"/>
                <a:gd name="connsiteY128" fmla="*/ 156020 h 607568"/>
                <a:gd name="connsiteX129" fmla="*/ 489595 w 608485"/>
                <a:gd name="connsiteY129" fmla="*/ 170839 h 607568"/>
                <a:gd name="connsiteX130" fmla="*/ 474552 w 608485"/>
                <a:gd name="connsiteY130" fmla="*/ 152130 h 607568"/>
                <a:gd name="connsiteX131" fmla="*/ 116528 w 608485"/>
                <a:gd name="connsiteY131" fmla="*/ 133580 h 607568"/>
                <a:gd name="connsiteX132" fmla="*/ 135274 w 608485"/>
                <a:gd name="connsiteY132" fmla="*/ 150622 h 607568"/>
                <a:gd name="connsiteX133" fmla="*/ 120147 w 608485"/>
                <a:gd name="connsiteY133" fmla="*/ 169145 h 607568"/>
                <a:gd name="connsiteX134" fmla="*/ 99638 w 608485"/>
                <a:gd name="connsiteY134" fmla="*/ 154234 h 607568"/>
                <a:gd name="connsiteX135" fmla="*/ 116528 w 608485"/>
                <a:gd name="connsiteY135" fmla="*/ 133580 h 607568"/>
                <a:gd name="connsiteX136" fmla="*/ 454008 w 608485"/>
                <a:gd name="connsiteY136" fmla="*/ 99497 h 607568"/>
                <a:gd name="connsiteX137" fmla="*/ 474623 w 608485"/>
                <a:gd name="connsiteY137" fmla="*/ 116353 h 607568"/>
                <a:gd name="connsiteX138" fmla="*/ 457630 w 608485"/>
                <a:gd name="connsiteY138" fmla="*/ 135062 h 607568"/>
                <a:gd name="connsiteX139" fmla="*/ 439058 w 608485"/>
                <a:gd name="connsiteY139" fmla="*/ 119965 h 607568"/>
                <a:gd name="connsiteX140" fmla="*/ 156285 w 608485"/>
                <a:gd name="connsiteY140" fmla="*/ 98156 h 607568"/>
                <a:gd name="connsiteX141" fmla="*/ 171050 w 608485"/>
                <a:gd name="connsiteY141" fmla="*/ 118758 h 607568"/>
                <a:gd name="connsiteX142" fmla="*/ 152385 w 608485"/>
                <a:gd name="connsiteY142" fmla="*/ 133792 h 607568"/>
                <a:gd name="connsiteX143" fmla="*/ 135485 w 608485"/>
                <a:gd name="connsiteY143" fmla="*/ 114860 h 607568"/>
                <a:gd name="connsiteX144" fmla="*/ 156285 w 608485"/>
                <a:gd name="connsiteY144" fmla="*/ 98156 h 607568"/>
                <a:gd name="connsiteX145" fmla="*/ 407960 w 608485"/>
                <a:gd name="connsiteY145" fmla="*/ 72682 h 607568"/>
                <a:gd name="connsiteX146" fmla="*/ 431719 w 608485"/>
                <a:gd name="connsiteY146" fmla="*/ 84907 h 607568"/>
                <a:gd name="connsiteX147" fmla="*/ 418911 w 608485"/>
                <a:gd name="connsiteY147" fmla="*/ 106765 h 607568"/>
                <a:gd name="connsiteX148" fmla="*/ 397565 w 608485"/>
                <a:gd name="connsiteY148" fmla="*/ 95836 h 607568"/>
                <a:gd name="connsiteX149" fmla="*/ 202483 w 608485"/>
                <a:gd name="connsiteY149" fmla="*/ 71836 h 607568"/>
                <a:gd name="connsiteX150" fmla="*/ 212684 w 608485"/>
                <a:gd name="connsiteY150" fmla="*/ 95020 h 607568"/>
                <a:gd name="connsiteX151" fmla="*/ 191262 w 608485"/>
                <a:gd name="connsiteY151" fmla="*/ 105778 h 607568"/>
                <a:gd name="connsiteX152" fmla="*/ 178742 w 608485"/>
                <a:gd name="connsiteY152" fmla="*/ 83799 h 607568"/>
                <a:gd name="connsiteX153" fmla="*/ 202483 w 608485"/>
                <a:gd name="connsiteY153" fmla="*/ 71836 h 607568"/>
                <a:gd name="connsiteX154" fmla="*/ 304280 w 608485"/>
                <a:gd name="connsiteY154" fmla="*/ 25305 h 607568"/>
                <a:gd name="connsiteX155" fmla="*/ 266217 w 608485"/>
                <a:gd name="connsiteY155" fmla="*/ 63308 h 607568"/>
                <a:gd name="connsiteX156" fmla="*/ 304280 w 608485"/>
                <a:gd name="connsiteY156" fmla="*/ 101219 h 607568"/>
                <a:gd name="connsiteX157" fmla="*/ 342251 w 608485"/>
                <a:gd name="connsiteY157" fmla="*/ 63308 h 607568"/>
                <a:gd name="connsiteX158" fmla="*/ 304280 w 608485"/>
                <a:gd name="connsiteY158" fmla="*/ 25305 h 607568"/>
                <a:gd name="connsiteX159" fmla="*/ 304280 w 608485"/>
                <a:gd name="connsiteY159" fmla="*/ 0 h 607568"/>
                <a:gd name="connsiteX160" fmla="*/ 367225 w 608485"/>
                <a:gd name="connsiteY160" fmla="*/ 58859 h 607568"/>
                <a:gd name="connsiteX161" fmla="*/ 383100 w 608485"/>
                <a:gd name="connsiteY161" fmla="*/ 63123 h 607568"/>
                <a:gd name="connsiteX162" fmla="*/ 375209 w 608485"/>
                <a:gd name="connsiteY162" fmla="*/ 87130 h 607568"/>
                <a:gd name="connsiteX163" fmla="*/ 363790 w 608485"/>
                <a:gd name="connsiteY163" fmla="*/ 84071 h 607568"/>
                <a:gd name="connsiteX164" fmla="*/ 304280 w 608485"/>
                <a:gd name="connsiteY164" fmla="*/ 126524 h 607568"/>
                <a:gd name="connsiteX165" fmla="*/ 244678 w 608485"/>
                <a:gd name="connsiteY165" fmla="*/ 84071 h 607568"/>
                <a:gd name="connsiteX166" fmla="*/ 235116 w 608485"/>
                <a:gd name="connsiteY166" fmla="*/ 86574 h 607568"/>
                <a:gd name="connsiteX167" fmla="*/ 227503 w 608485"/>
                <a:gd name="connsiteY167" fmla="*/ 62474 h 607568"/>
                <a:gd name="connsiteX168" fmla="*/ 241336 w 608485"/>
                <a:gd name="connsiteY168" fmla="*/ 58766 h 607568"/>
                <a:gd name="connsiteX169" fmla="*/ 304280 w 608485"/>
                <a:gd name="connsiteY169"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608485" h="607568">
                  <a:moveTo>
                    <a:pt x="304276" y="506217"/>
                  </a:moveTo>
                  <a:cubicBezTo>
                    <a:pt x="283294" y="506217"/>
                    <a:pt x="266212" y="523279"/>
                    <a:pt x="266212" y="544235"/>
                  </a:cubicBezTo>
                  <a:cubicBezTo>
                    <a:pt x="266212" y="565192"/>
                    <a:pt x="283294" y="582254"/>
                    <a:pt x="304276" y="582254"/>
                  </a:cubicBezTo>
                  <a:cubicBezTo>
                    <a:pt x="325257" y="582254"/>
                    <a:pt x="342247" y="565192"/>
                    <a:pt x="342247" y="544235"/>
                  </a:cubicBezTo>
                  <a:cubicBezTo>
                    <a:pt x="342247" y="523279"/>
                    <a:pt x="325257" y="506217"/>
                    <a:pt x="304276" y="506217"/>
                  </a:cubicBezTo>
                  <a:close/>
                  <a:moveTo>
                    <a:pt x="417175" y="501790"/>
                  </a:moveTo>
                  <a:lnTo>
                    <a:pt x="429813" y="523769"/>
                  </a:lnTo>
                  <a:cubicBezTo>
                    <a:pt x="422100" y="528128"/>
                    <a:pt x="414108" y="532115"/>
                    <a:pt x="405930" y="535732"/>
                  </a:cubicBezTo>
                  <a:lnTo>
                    <a:pt x="395801" y="512548"/>
                  </a:lnTo>
                  <a:cubicBezTo>
                    <a:pt x="403050" y="509302"/>
                    <a:pt x="410298" y="505685"/>
                    <a:pt x="417175" y="501790"/>
                  </a:cubicBezTo>
                  <a:close/>
                  <a:moveTo>
                    <a:pt x="189489" y="500732"/>
                  </a:moveTo>
                  <a:cubicBezTo>
                    <a:pt x="196454" y="504717"/>
                    <a:pt x="203605" y="508424"/>
                    <a:pt x="210849" y="511668"/>
                  </a:cubicBezTo>
                  <a:lnTo>
                    <a:pt x="200448" y="534745"/>
                  </a:lnTo>
                  <a:cubicBezTo>
                    <a:pt x="192368" y="531131"/>
                    <a:pt x="184381" y="527053"/>
                    <a:pt x="176766" y="522604"/>
                  </a:cubicBezTo>
                  <a:close/>
                  <a:moveTo>
                    <a:pt x="304276" y="480903"/>
                  </a:moveTo>
                  <a:cubicBezTo>
                    <a:pt x="331849" y="480903"/>
                    <a:pt x="355151" y="498799"/>
                    <a:pt x="363878" y="523465"/>
                  </a:cubicBezTo>
                  <a:cubicBezTo>
                    <a:pt x="367034" y="522630"/>
                    <a:pt x="370191" y="521888"/>
                    <a:pt x="373347" y="520961"/>
                  </a:cubicBezTo>
                  <a:lnTo>
                    <a:pt x="381053" y="545070"/>
                  </a:lnTo>
                  <a:cubicBezTo>
                    <a:pt x="376504" y="546554"/>
                    <a:pt x="371769" y="547574"/>
                    <a:pt x="367220" y="548686"/>
                  </a:cubicBezTo>
                  <a:cubicBezTo>
                    <a:pt x="364806" y="581512"/>
                    <a:pt x="337698" y="607568"/>
                    <a:pt x="304276" y="607568"/>
                  </a:cubicBezTo>
                  <a:cubicBezTo>
                    <a:pt x="270854" y="607568"/>
                    <a:pt x="243652" y="581512"/>
                    <a:pt x="241331" y="548686"/>
                  </a:cubicBezTo>
                  <a:cubicBezTo>
                    <a:pt x="236040" y="547295"/>
                    <a:pt x="230655" y="546090"/>
                    <a:pt x="225456" y="544421"/>
                  </a:cubicBezTo>
                  <a:lnTo>
                    <a:pt x="233347" y="520312"/>
                  </a:lnTo>
                  <a:cubicBezTo>
                    <a:pt x="237061" y="521517"/>
                    <a:pt x="240867" y="522352"/>
                    <a:pt x="244674" y="523372"/>
                  </a:cubicBezTo>
                  <a:cubicBezTo>
                    <a:pt x="253400" y="498707"/>
                    <a:pt x="276703" y="480903"/>
                    <a:pt x="304276" y="480903"/>
                  </a:cubicBezTo>
                  <a:close/>
                  <a:moveTo>
                    <a:pt x="456122" y="473776"/>
                  </a:moveTo>
                  <a:lnTo>
                    <a:pt x="472929" y="492681"/>
                  </a:lnTo>
                  <a:cubicBezTo>
                    <a:pt x="466336" y="498520"/>
                    <a:pt x="459372" y="504173"/>
                    <a:pt x="452129" y="509270"/>
                  </a:cubicBezTo>
                  <a:lnTo>
                    <a:pt x="437364" y="488789"/>
                  </a:lnTo>
                  <a:cubicBezTo>
                    <a:pt x="443864" y="484155"/>
                    <a:pt x="450086" y="479058"/>
                    <a:pt x="456122" y="473776"/>
                  </a:cubicBezTo>
                  <a:close/>
                  <a:moveTo>
                    <a:pt x="150868" y="472365"/>
                  </a:moveTo>
                  <a:cubicBezTo>
                    <a:pt x="156807" y="477748"/>
                    <a:pt x="163025" y="482852"/>
                    <a:pt x="169428" y="487585"/>
                  </a:cubicBezTo>
                  <a:lnTo>
                    <a:pt x="154487" y="508001"/>
                  </a:lnTo>
                  <a:cubicBezTo>
                    <a:pt x="147341" y="502804"/>
                    <a:pt x="140381" y="497143"/>
                    <a:pt x="133792" y="491111"/>
                  </a:cubicBezTo>
                  <a:close/>
                  <a:moveTo>
                    <a:pt x="488361" y="438352"/>
                  </a:moveTo>
                  <a:lnTo>
                    <a:pt x="508777" y="453293"/>
                  </a:lnTo>
                  <a:cubicBezTo>
                    <a:pt x="503580" y="460439"/>
                    <a:pt x="497919" y="467399"/>
                    <a:pt x="491887" y="473988"/>
                  </a:cubicBezTo>
                  <a:lnTo>
                    <a:pt x="473141" y="456912"/>
                  </a:lnTo>
                  <a:cubicBezTo>
                    <a:pt x="478524" y="450973"/>
                    <a:pt x="483628" y="444755"/>
                    <a:pt x="488361" y="438352"/>
                  </a:cubicBezTo>
                  <a:close/>
                  <a:moveTo>
                    <a:pt x="118940" y="436729"/>
                  </a:moveTo>
                  <a:cubicBezTo>
                    <a:pt x="123590" y="443212"/>
                    <a:pt x="128704" y="449510"/>
                    <a:pt x="134004" y="455438"/>
                  </a:cubicBezTo>
                  <a:lnTo>
                    <a:pt x="115035" y="472294"/>
                  </a:lnTo>
                  <a:cubicBezTo>
                    <a:pt x="109177" y="465626"/>
                    <a:pt x="103505" y="458679"/>
                    <a:pt x="98298" y="451548"/>
                  </a:cubicBezTo>
                  <a:close/>
                  <a:moveTo>
                    <a:pt x="512537" y="396930"/>
                  </a:moveTo>
                  <a:lnTo>
                    <a:pt x="535661" y="407325"/>
                  </a:lnTo>
                  <a:cubicBezTo>
                    <a:pt x="532039" y="415399"/>
                    <a:pt x="527953" y="423381"/>
                    <a:pt x="523495" y="431084"/>
                  </a:cubicBezTo>
                  <a:lnTo>
                    <a:pt x="501578" y="418369"/>
                  </a:lnTo>
                  <a:cubicBezTo>
                    <a:pt x="505571" y="411408"/>
                    <a:pt x="509286" y="404169"/>
                    <a:pt x="512537" y="396930"/>
                  </a:cubicBezTo>
                  <a:close/>
                  <a:moveTo>
                    <a:pt x="95161" y="395166"/>
                  </a:moveTo>
                  <a:cubicBezTo>
                    <a:pt x="98407" y="402492"/>
                    <a:pt x="102024" y="409633"/>
                    <a:pt x="105919" y="416588"/>
                  </a:cubicBezTo>
                  <a:lnTo>
                    <a:pt x="83940" y="429108"/>
                  </a:lnTo>
                  <a:cubicBezTo>
                    <a:pt x="79581" y="421411"/>
                    <a:pt x="75501" y="413435"/>
                    <a:pt x="71977" y="405367"/>
                  </a:cubicBezTo>
                  <a:close/>
                  <a:moveTo>
                    <a:pt x="256989" y="325212"/>
                  </a:moveTo>
                  <a:cubicBezTo>
                    <a:pt x="240274" y="330589"/>
                    <a:pt x="228202" y="346349"/>
                    <a:pt x="228202" y="362851"/>
                  </a:cubicBezTo>
                  <a:lnTo>
                    <a:pt x="228202" y="392238"/>
                  </a:lnTo>
                  <a:cubicBezTo>
                    <a:pt x="271382" y="430989"/>
                    <a:pt x="337219" y="430989"/>
                    <a:pt x="380491" y="392146"/>
                  </a:cubicBezTo>
                  <a:lnTo>
                    <a:pt x="380491" y="362665"/>
                  </a:lnTo>
                  <a:cubicBezTo>
                    <a:pt x="380491" y="346256"/>
                    <a:pt x="368327" y="330682"/>
                    <a:pt x="351519" y="325212"/>
                  </a:cubicBezTo>
                  <a:lnTo>
                    <a:pt x="304254" y="372399"/>
                  </a:lnTo>
                  <a:close/>
                  <a:moveTo>
                    <a:pt x="63414" y="265786"/>
                  </a:moveTo>
                  <a:cubicBezTo>
                    <a:pt x="42431" y="265786"/>
                    <a:pt x="25347" y="282837"/>
                    <a:pt x="25347" y="303780"/>
                  </a:cubicBezTo>
                  <a:cubicBezTo>
                    <a:pt x="25347" y="324724"/>
                    <a:pt x="42431" y="341682"/>
                    <a:pt x="63414" y="341682"/>
                  </a:cubicBezTo>
                  <a:cubicBezTo>
                    <a:pt x="84397" y="341682"/>
                    <a:pt x="101388" y="324724"/>
                    <a:pt x="101388" y="303780"/>
                  </a:cubicBezTo>
                  <a:cubicBezTo>
                    <a:pt x="101388" y="282837"/>
                    <a:pt x="84397" y="265786"/>
                    <a:pt x="63414" y="265786"/>
                  </a:cubicBezTo>
                  <a:close/>
                  <a:moveTo>
                    <a:pt x="545082" y="265740"/>
                  </a:moveTo>
                  <a:cubicBezTo>
                    <a:pt x="524102" y="265740"/>
                    <a:pt x="507022" y="282799"/>
                    <a:pt x="507022" y="303752"/>
                  </a:cubicBezTo>
                  <a:cubicBezTo>
                    <a:pt x="507022" y="324705"/>
                    <a:pt x="524102" y="341671"/>
                    <a:pt x="545082" y="341671"/>
                  </a:cubicBezTo>
                  <a:cubicBezTo>
                    <a:pt x="566062" y="341671"/>
                    <a:pt x="583142" y="324705"/>
                    <a:pt x="583142" y="303752"/>
                  </a:cubicBezTo>
                  <a:cubicBezTo>
                    <a:pt x="583142" y="282799"/>
                    <a:pt x="566062" y="265740"/>
                    <a:pt x="545082" y="265740"/>
                  </a:cubicBezTo>
                  <a:close/>
                  <a:moveTo>
                    <a:pt x="304253" y="236011"/>
                  </a:moveTo>
                  <a:cubicBezTo>
                    <a:pt x="292004" y="236011"/>
                    <a:pt x="281981" y="245929"/>
                    <a:pt x="281981" y="258163"/>
                  </a:cubicBezTo>
                  <a:cubicBezTo>
                    <a:pt x="281981" y="270397"/>
                    <a:pt x="292004" y="280315"/>
                    <a:pt x="304253" y="280315"/>
                  </a:cubicBezTo>
                  <a:cubicBezTo>
                    <a:pt x="316503" y="280315"/>
                    <a:pt x="326433" y="270397"/>
                    <a:pt x="326433" y="258163"/>
                  </a:cubicBezTo>
                  <a:cubicBezTo>
                    <a:pt x="326433" y="245929"/>
                    <a:pt x="316503" y="236011"/>
                    <a:pt x="304253" y="236011"/>
                  </a:cubicBezTo>
                  <a:close/>
                  <a:moveTo>
                    <a:pt x="545918" y="227079"/>
                  </a:moveTo>
                  <a:cubicBezTo>
                    <a:pt x="547403" y="231622"/>
                    <a:pt x="548424" y="236257"/>
                    <a:pt x="549538" y="240893"/>
                  </a:cubicBezTo>
                  <a:cubicBezTo>
                    <a:pt x="582400" y="243211"/>
                    <a:pt x="608485" y="270375"/>
                    <a:pt x="608485" y="303752"/>
                  </a:cubicBezTo>
                  <a:cubicBezTo>
                    <a:pt x="608485" y="337128"/>
                    <a:pt x="582400" y="364200"/>
                    <a:pt x="549538" y="366610"/>
                  </a:cubicBezTo>
                  <a:cubicBezTo>
                    <a:pt x="548145" y="371895"/>
                    <a:pt x="546939" y="377272"/>
                    <a:pt x="545268" y="382464"/>
                  </a:cubicBezTo>
                  <a:lnTo>
                    <a:pt x="521132" y="374583"/>
                  </a:lnTo>
                  <a:cubicBezTo>
                    <a:pt x="522339" y="370875"/>
                    <a:pt x="523174" y="366981"/>
                    <a:pt x="524195" y="363180"/>
                  </a:cubicBezTo>
                  <a:cubicBezTo>
                    <a:pt x="499595" y="354558"/>
                    <a:pt x="481679" y="331287"/>
                    <a:pt x="481679" y="303752"/>
                  </a:cubicBezTo>
                  <a:cubicBezTo>
                    <a:pt x="481679" y="276124"/>
                    <a:pt x="499595" y="252853"/>
                    <a:pt x="524288" y="244231"/>
                  </a:cubicBezTo>
                  <a:cubicBezTo>
                    <a:pt x="523453" y="241078"/>
                    <a:pt x="522710" y="237834"/>
                    <a:pt x="521782" y="234681"/>
                  </a:cubicBezTo>
                  <a:close/>
                  <a:moveTo>
                    <a:pt x="63228" y="225104"/>
                  </a:moveTo>
                  <a:lnTo>
                    <a:pt x="87275" y="232981"/>
                  </a:lnTo>
                  <a:cubicBezTo>
                    <a:pt x="86068" y="236688"/>
                    <a:pt x="85233" y="240487"/>
                    <a:pt x="84211" y="244287"/>
                  </a:cubicBezTo>
                  <a:cubicBezTo>
                    <a:pt x="108908" y="252998"/>
                    <a:pt x="126735" y="276258"/>
                    <a:pt x="126735" y="303780"/>
                  </a:cubicBezTo>
                  <a:cubicBezTo>
                    <a:pt x="126735" y="331303"/>
                    <a:pt x="108908" y="354563"/>
                    <a:pt x="84211" y="363274"/>
                  </a:cubicBezTo>
                  <a:cubicBezTo>
                    <a:pt x="85047" y="366425"/>
                    <a:pt x="85697" y="369576"/>
                    <a:pt x="86718" y="372726"/>
                  </a:cubicBezTo>
                  <a:lnTo>
                    <a:pt x="62578" y="380418"/>
                  </a:lnTo>
                  <a:cubicBezTo>
                    <a:pt x="61093" y="375877"/>
                    <a:pt x="60071" y="371244"/>
                    <a:pt x="58864" y="366610"/>
                  </a:cubicBezTo>
                  <a:cubicBezTo>
                    <a:pt x="26090" y="364201"/>
                    <a:pt x="0" y="337141"/>
                    <a:pt x="0" y="303780"/>
                  </a:cubicBezTo>
                  <a:cubicBezTo>
                    <a:pt x="0" y="270419"/>
                    <a:pt x="26090" y="243267"/>
                    <a:pt x="58957" y="240950"/>
                  </a:cubicBezTo>
                  <a:cubicBezTo>
                    <a:pt x="60257" y="235668"/>
                    <a:pt x="61557" y="230293"/>
                    <a:pt x="63228" y="225104"/>
                  </a:cubicBezTo>
                  <a:close/>
                  <a:moveTo>
                    <a:pt x="304253" y="210708"/>
                  </a:moveTo>
                  <a:cubicBezTo>
                    <a:pt x="330424" y="210708"/>
                    <a:pt x="351768" y="231933"/>
                    <a:pt x="351768" y="258163"/>
                  </a:cubicBezTo>
                  <a:cubicBezTo>
                    <a:pt x="351768" y="284393"/>
                    <a:pt x="330424" y="305618"/>
                    <a:pt x="304253" y="305618"/>
                  </a:cubicBezTo>
                  <a:cubicBezTo>
                    <a:pt x="277991" y="305618"/>
                    <a:pt x="256646" y="284393"/>
                    <a:pt x="256646" y="258163"/>
                  </a:cubicBezTo>
                  <a:cubicBezTo>
                    <a:pt x="256646" y="231933"/>
                    <a:pt x="277991" y="210708"/>
                    <a:pt x="304253" y="210708"/>
                  </a:cubicBezTo>
                  <a:close/>
                  <a:moveTo>
                    <a:pt x="304254" y="193664"/>
                  </a:moveTo>
                  <a:cubicBezTo>
                    <a:pt x="275003" y="193664"/>
                    <a:pt x="245753" y="204788"/>
                    <a:pt x="223559" y="226945"/>
                  </a:cubicBezTo>
                  <a:cubicBezTo>
                    <a:pt x="187530" y="263007"/>
                    <a:pt x="180658" y="317240"/>
                    <a:pt x="203037" y="360162"/>
                  </a:cubicBezTo>
                  <a:cubicBezTo>
                    <a:pt x="204245" y="333092"/>
                    <a:pt x="223374" y="308804"/>
                    <a:pt x="250674" y="300645"/>
                  </a:cubicBezTo>
                  <a:lnTo>
                    <a:pt x="264232" y="296659"/>
                  </a:lnTo>
                  <a:lnTo>
                    <a:pt x="304254" y="336522"/>
                  </a:lnTo>
                  <a:lnTo>
                    <a:pt x="344183" y="296659"/>
                  </a:lnTo>
                  <a:lnTo>
                    <a:pt x="357741" y="300645"/>
                  </a:lnTo>
                  <a:cubicBezTo>
                    <a:pt x="385134" y="308804"/>
                    <a:pt x="404263" y="332907"/>
                    <a:pt x="405563" y="359884"/>
                  </a:cubicBezTo>
                  <a:cubicBezTo>
                    <a:pt x="427757" y="316962"/>
                    <a:pt x="420885" y="262914"/>
                    <a:pt x="384949" y="226945"/>
                  </a:cubicBezTo>
                  <a:cubicBezTo>
                    <a:pt x="362662" y="204788"/>
                    <a:pt x="333412" y="193664"/>
                    <a:pt x="304254" y="193664"/>
                  </a:cubicBezTo>
                  <a:close/>
                  <a:moveTo>
                    <a:pt x="524599" y="178460"/>
                  </a:moveTo>
                  <a:cubicBezTo>
                    <a:pt x="528964" y="186064"/>
                    <a:pt x="532957" y="194040"/>
                    <a:pt x="536579" y="202201"/>
                  </a:cubicBezTo>
                  <a:lnTo>
                    <a:pt x="513362" y="212402"/>
                  </a:lnTo>
                  <a:cubicBezTo>
                    <a:pt x="510111" y="205076"/>
                    <a:pt x="506489" y="197842"/>
                    <a:pt x="502496" y="190980"/>
                  </a:cubicBezTo>
                  <a:close/>
                  <a:moveTo>
                    <a:pt x="85074" y="176484"/>
                  </a:moveTo>
                  <a:lnTo>
                    <a:pt x="106977" y="189181"/>
                  </a:lnTo>
                  <a:cubicBezTo>
                    <a:pt x="102893" y="196132"/>
                    <a:pt x="99274" y="203268"/>
                    <a:pt x="96025" y="210497"/>
                  </a:cubicBezTo>
                  <a:lnTo>
                    <a:pt x="72823" y="200117"/>
                  </a:lnTo>
                  <a:cubicBezTo>
                    <a:pt x="76535" y="192054"/>
                    <a:pt x="80619" y="184084"/>
                    <a:pt x="85074" y="176484"/>
                  </a:cubicBezTo>
                  <a:close/>
                  <a:moveTo>
                    <a:pt x="304219" y="168378"/>
                  </a:moveTo>
                  <a:cubicBezTo>
                    <a:pt x="339935" y="168378"/>
                    <a:pt x="375663" y="181937"/>
                    <a:pt x="402870" y="209053"/>
                  </a:cubicBezTo>
                  <a:cubicBezTo>
                    <a:pt x="457193" y="263378"/>
                    <a:pt x="457193" y="351726"/>
                    <a:pt x="402870" y="405959"/>
                  </a:cubicBezTo>
                  <a:cubicBezTo>
                    <a:pt x="375663" y="433121"/>
                    <a:pt x="339912" y="446749"/>
                    <a:pt x="304254" y="446749"/>
                  </a:cubicBezTo>
                  <a:cubicBezTo>
                    <a:pt x="268503" y="446749"/>
                    <a:pt x="232845" y="433121"/>
                    <a:pt x="205638" y="405959"/>
                  </a:cubicBezTo>
                  <a:cubicBezTo>
                    <a:pt x="151222" y="351726"/>
                    <a:pt x="151222" y="263378"/>
                    <a:pt x="205638" y="209053"/>
                  </a:cubicBezTo>
                  <a:cubicBezTo>
                    <a:pt x="232799" y="181937"/>
                    <a:pt x="268503" y="168378"/>
                    <a:pt x="304219" y="168378"/>
                  </a:cubicBezTo>
                  <a:close/>
                  <a:moveTo>
                    <a:pt x="493495" y="135274"/>
                  </a:moveTo>
                  <a:cubicBezTo>
                    <a:pt x="499345" y="141850"/>
                    <a:pt x="505010" y="148889"/>
                    <a:pt x="510117" y="156020"/>
                  </a:cubicBezTo>
                  <a:lnTo>
                    <a:pt x="489595" y="170839"/>
                  </a:lnTo>
                  <a:cubicBezTo>
                    <a:pt x="484952" y="164356"/>
                    <a:pt x="479845" y="158058"/>
                    <a:pt x="474552" y="152130"/>
                  </a:cubicBezTo>
                  <a:close/>
                  <a:moveTo>
                    <a:pt x="116528" y="133580"/>
                  </a:moveTo>
                  <a:lnTo>
                    <a:pt x="135274" y="150622"/>
                  </a:lnTo>
                  <a:cubicBezTo>
                    <a:pt x="129891" y="156549"/>
                    <a:pt x="124787" y="162754"/>
                    <a:pt x="120147" y="169145"/>
                  </a:cubicBezTo>
                  <a:lnTo>
                    <a:pt x="99638" y="154234"/>
                  </a:lnTo>
                  <a:cubicBezTo>
                    <a:pt x="104928" y="147102"/>
                    <a:pt x="110589" y="140156"/>
                    <a:pt x="116528" y="133580"/>
                  </a:cubicBezTo>
                  <a:close/>
                  <a:moveTo>
                    <a:pt x="454008" y="99497"/>
                  </a:moveTo>
                  <a:cubicBezTo>
                    <a:pt x="461159" y="104776"/>
                    <a:pt x="468123" y="110426"/>
                    <a:pt x="474623" y="116353"/>
                  </a:cubicBezTo>
                  <a:lnTo>
                    <a:pt x="457630" y="135062"/>
                  </a:lnTo>
                  <a:cubicBezTo>
                    <a:pt x="451687" y="129690"/>
                    <a:pt x="445465" y="124596"/>
                    <a:pt x="439058" y="119965"/>
                  </a:cubicBezTo>
                  <a:close/>
                  <a:moveTo>
                    <a:pt x="156285" y="98156"/>
                  </a:moveTo>
                  <a:lnTo>
                    <a:pt x="171050" y="118758"/>
                  </a:lnTo>
                  <a:cubicBezTo>
                    <a:pt x="164643" y="123398"/>
                    <a:pt x="158328" y="128502"/>
                    <a:pt x="152385" y="133792"/>
                  </a:cubicBezTo>
                  <a:lnTo>
                    <a:pt x="135485" y="114860"/>
                  </a:lnTo>
                  <a:cubicBezTo>
                    <a:pt x="142078" y="109014"/>
                    <a:pt x="149042" y="103353"/>
                    <a:pt x="156285" y="98156"/>
                  </a:cubicBezTo>
                  <a:close/>
                  <a:moveTo>
                    <a:pt x="407960" y="72682"/>
                  </a:moveTo>
                  <a:cubicBezTo>
                    <a:pt x="416034" y="76387"/>
                    <a:pt x="424016" y="80462"/>
                    <a:pt x="431719" y="84907"/>
                  </a:cubicBezTo>
                  <a:lnTo>
                    <a:pt x="418911" y="106765"/>
                  </a:lnTo>
                  <a:cubicBezTo>
                    <a:pt x="412043" y="102690"/>
                    <a:pt x="404897" y="99078"/>
                    <a:pt x="397565" y="95836"/>
                  </a:cubicBezTo>
                  <a:close/>
                  <a:moveTo>
                    <a:pt x="202483" y="71836"/>
                  </a:moveTo>
                  <a:lnTo>
                    <a:pt x="212684" y="95020"/>
                  </a:lnTo>
                  <a:cubicBezTo>
                    <a:pt x="205358" y="98266"/>
                    <a:pt x="198124" y="101883"/>
                    <a:pt x="191262" y="105778"/>
                  </a:cubicBezTo>
                  <a:lnTo>
                    <a:pt x="178742" y="83799"/>
                  </a:lnTo>
                  <a:cubicBezTo>
                    <a:pt x="186347" y="79440"/>
                    <a:pt x="194415" y="75360"/>
                    <a:pt x="202483" y="71836"/>
                  </a:cubicBezTo>
                  <a:close/>
                  <a:moveTo>
                    <a:pt x="304280" y="25305"/>
                  </a:moveTo>
                  <a:cubicBezTo>
                    <a:pt x="283299" y="25305"/>
                    <a:pt x="266217" y="42360"/>
                    <a:pt x="266217" y="63308"/>
                  </a:cubicBezTo>
                  <a:cubicBezTo>
                    <a:pt x="266217" y="84257"/>
                    <a:pt x="283299" y="101219"/>
                    <a:pt x="304280" y="101219"/>
                  </a:cubicBezTo>
                  <a:cubicBezTo>
                    <a:pt x="325262" y="101219"/>
                    <a:pt x="342251" y="84257"/>
                    <a:pt x="342251" y="63308"/>
                  </a:cubicBezTo>
                  <a:cubicBezTo>
                    <a:pt x="342251" y="42360"/>
                    <a:pt x="325262" y="25305"/>
                    <a:pt x="304280" y="25305"/>
                  </a:cubicBezTo>
                  <a:close/>
                  <a:moveTo>
                    <a:pt x="304280" y="0"/>
                  </a:moveTo>
                  <a:cubicBezTo>
                    <a:pt x="337702" y="0"/>
                    <a:pt x="364811" y="26046"/>
                    <a:pt x="367225" y="58859"/>
                  </a:cubicBezTo>
                  <a:cubicBezTo>
                    <a:pt x="372517" y="60157"/>
                    <a:pt x="377901" y="61455"/>
                    <a:pt x="383100" y="63123"/>
                  </a:cubicBezTo>
                  <a:lnTo>
                    <a:pt x="375209" y="87130"/>
                  </a:lnTo>
                  <a:cubicBezTo>
                    <a:pt x="371495" y="85925"/>
                    <a:pt x="367596" y="85091"/>
                    <a:pt x="363790" y="84071"/>
                  </a:cubicBezTo>
                  <a:cubicBezTo>
                    <a:pt x="355156" y="108727"/>
                    <a:pt x="331853" y="126524"/>
                    <a:pt x="304280" y="126524"/>
                  </a:cubicBezTo>
                  <a:cubicBezTo>
                    <a:pt x="276615" y="126524"/>
                    <a:pt x="253312" y="108727"/>
                    <a:pt x="244678" y="84071"/>
                  </a:cubicBezTo>
                  <a:cubicBezTo>
                    <a:pt x="241522" y="84905"/>
                    <a:pt x="238272" y="85554"/>
                    <a:pt x="235116" y="86574"/>
                  </a:cubicBezTo>
                  <a:lnTo>
                    <a:pt x="227503" y="62474"/>
                  </a:lnTo>
                  <a:cubicBezTo>
                    <a:pt x="232052" y="60991"/>
                    <a:pt x="236694" y="59971"/>
                    <a:pt x="241336" y="58766"/>
                  </a:cubicBezTo>
                  <a:cubicBezTo>
                    <a:pt x="243657" y="26046"/>
                    <a:pt x="270859" y="0"/>
                    <a:pt x="304280" y="0"/>
                  </a:cubicBezTo>
                  <a:close/>
                </a:path>
              </a:pathLst>
            </a:custGeom>
            <a:solidFill>
              <a:srgbClr val="61D4EA"/>
            </a:solidFill>
            <a:ln>
              <a:noFill/>
            </a:ln>
          </p:spPr>
          <p:txBody>
            <a:bodyPr/>
            <a:lstStyle/>
            <a:p>
              <a:endParaRPr lang="zh-CN" altLang="en-US"/>
            </a:p>
          </p:txBody>
        </p:sp>
        <p:sp>
          <p:nvSpPr>
            <p:cNvPr id="18" name="矩形: 圆角 17"/>
            <p:cNvSpPr/>
            <p:nvPr/>
          </p:nvSpPr>
          <p:spPr>
            <a:xfrm>
              <a:off x="4287959" y="5321888"/>
              <a:ext cx="601240" cy="601240"/>
            </a:xfrm>
            <a:prstGeom prst="roundRect">
              <a:avLst/>
            </a:prstGeom>
            <a:noFill/>
            <a:ln>
              <a:solidFill>
                <a:srgbClr val="61D4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blinklist_3758"/>
            <p:cNvSpPr>
              <a:spLocks noChangeAspect="1"/>
            </p:cNvSpPr>
            <p:nvPr/>
          </p:nvSpPr>
          <p:spPr>
            <a:xfrm>
              <a:off x="4372469" y="5406699"/>
              <a:ext cx="432221" cy="431619"/>
            </a:xfrm>
            <a:custGeom>
              <a:avLst/>
              <a:gdLst>
                <a:gd name="T0" fmla="*/ 544 w 6504"/>
                <a:gd name="T1" fmla="*/ 3797 h 6505"/>
                <a:gd name="T2" fmla="*/ 1050 w 6504"/>
                <a:gd name="T3" fmla="*/ 3449 h 6505"/>
                <a:gd name="T4" fmla="*/ 2209 w 6504"/>
                <a:gd name="T5" fmla="*/ 3449 h 6505"/>
                <a:gd name="T6" fmla="*/ 2376 w 6504"/>
                <a:gd name="T7" fmla="*/ 3852 h 6505"/>
                <a:gd name="T8" fmla="*/ 1556 w 6504"/>
                <a:gd name="T9" fmla="*/ 4672 h 6505"/>
                <a:gd name="T10" fmla="*/ 952 w 6504"/>
                <a:gd name="T11" fmla="*/ 4784 h 6505"/>
                <a:gd name="T12" fmla="*/ 952 w 6504"/>
                <a:gd name="T13" fmla="*/ 5553 h 6505"/>
                <a:gd name="T14" fmla="*/ 1721 w 6504"/>
                <a:gd name="T15" fmla="*/ 5553 h 6505"/>
                <a:gd name="T16" fmla="*/ 1833 w 6504"/>
                <a:gd name="T17" fmla="*/ 4949 h 6505"/>
                <a:gd name="T18" fmla="*/ 2653 w 6504"/>
                <a:gd name="T19" fmla="*/ 4129 h 6505"/>
                <a:gd name="T20" fmla="*/ 3056 w 6504"/>
                <a:gd name="T21" fmla="*/ 4296 h 6505"/>
                <a:gd name="T22" fmla="*/ 3056 w 6504"/>
                <a:gd name="T23" fmla="*/ 5455 h 6505"/>
                <a:gd name="T24" fmla="*/ 2708 w 6504"/>
                <a:gd name="T25" fmla="*/ 5961 h 6505"/>
                <a:gd name="T26" fmla="*/ 3252 w 6504"/>
                <a:gd name="T27" fmla="*/ 6505 h 6505"/>
                <a:gd name="T28" fmla="*/ 3796 w 6504"/>
                <a:gd name="T29" fmla="*/ 5961 h 6505"/>
                <a:gd name="T30" fmla="*/ 3448 w 6504"/>
                <a:gd name="T31" fmla="*/ 5455 h 6505"/>
                <a:gd name="T32" fmla="*/ 3448 w 6504"/>
                <a:gd name="T33" fmla="*/ 4296 h 6505"/>
                <a:gd name="T34" fmla="*/ 3850 w 6504"/>
                <a:gd name="T35" fmla="*/ 4129 h 6505"/>
                <a:gd name="T36" fmla="*/ 4670 w 6504"/>
                <a:gd name="T37" fmla="*/ 4949 h 6505"/>
                <a:gd name="T38" fmla="*/ 4782 w 6504"/>
                <a:gd name="T39" fmla="*/ 5553 h 6505"/>
                <a:gd name="T40" fmla="*/ 5552 w 6504"/>
                <a:gd name="T41" fmla="*/ 5553 h 6505"/>
                <a:gd name="T42" fmla="*/ 5552 w 6504"/>
                <a:gd name="T43" fmla="*/ 4784 h 6505"/>
                <a:gd name="T44" fmla="*/ 4948 w 6504"/>
                <a:gd name="T45" fmla="*/ 4672 h 6505"/>
                <a:gd name="T46" fmla="*/ 4128 w 6504"/>
                <a:gd name="T47" fmla="*/ 3852 h 6505"/>
                <a:gd name="T48" fmla="*/ 4294 w 6504"/>
                <a:gd name="T49" fmla="*/ 3449 h 6505"/>
                <a:gd name="T50" fmla="*/ 5453 w 6504"/>
                <a:gd name="T51" fmla="*/ 3449 h 6505"/>
                <a:gd name="T52" fmla="*/ 5960 w 6504"/>
                <a:gd name="T53" fmla="*/ 3797 h 6505"/>
                <a:gd name="T54" fmla="*/ 6504 w 6504"/>
                <a:gd name="T55" fmla="*/ 3253 h 6505"/>
                <a:gd name="T56" fmla="*/ 5960 w 6504"/>
                <a:gd name="T57" fmla="*/ 2709 h 6505"/>
                <a:gd name="T58" fmla="*/ 5453 w 6504"/>
                <a:gd name="T59" fmla="*/ 3057 h 6505"/>
                <a:gd name="T60" fmla="*/ 4294 w 6504"/>
                <a:gd name="T61" fmla="*/ 3057 h 6505"/>
                <a:gd name="T62" fmla="*/ 4128 w 6504"/>
                <a:gd name="T63" fmla="*/ 2655 h 6505"/>
                <a:gd name="T64" fmla="*/ 4948 w 6504"/>
                <a:gd name="T65" fmla="*/ 1835 h 6505"/>
                <a:gd name="T66" fmla="*/ 5552 w 6504"/>
                <a:gd name="T67" fmla="*/ 1723 h 6505"/>
                <a:gd name="T68" fmla="*/ 5552 w 6504"/>
                <a:gd name="T69" fmla="*/ 953 h 6505"/>
                <a:gd name="T70" fmla="*/ 4782 w 6504"/>
                <a:gd name="T71" fmla="*/ 953 h 6505"/>
                <a:gd name="T72" fmla="*/ 4670 w 6504"/>
                <a:gd name="T73" fmla="*/ 1557 h 6505"/>
                <a:gd name="T74" fmla="*/ 3850 w 6504"/>
                <a:gd name="T75" fmla="*/ 2377 h 6505"/>
                <a:gd name="T76" fmla="*/ 3448 w 6504"/>
                <a:gd name="T77" fmla="*/ 2211 h 6505"/>
                <a:gd name="T78" fmla="*/ 3448 w 6504"/>
                <a:gd name="T79" fmla="*/ 1051 h 6505"/>
                <a:gd name="T80" fmla="*/ 3796 w 6504"/>
                <a:gd name="T81" fmla="*/ 544 h 6505"/>
                <a:gd name="T82" fmla="*/ 3252 w 6504"/>
                <a:gd name="T83" fmla="*/ 0 h 6505"/>
                <a:gd name="T84" fmla="*/ 2708 w 6504"/>
                <a:gd name="T85" fmla="*/ 544 h 6505"/>
                <a:gd name="T86" fmla="*/ 3056 w 6504"/>
                <a:gd name="T87" fmla="*/ 1051 h 6505"/>
                <a:gd name="T88" fmla="*/ 3056 w 6504"/>
                <a:gd name="T89" fmla="*/ 2209 h 6505"/>
                <a:gd name="T90" fmla="*/ 2653 w 6504"/>
                <a:gd name="T91" fmla="*/ 2376 h 6505"/>
                <a:gd name="T92" fmla="*/ 1833 w 6504"/>
                <a:gd name="T93" fmla="*/ 1556 h 6505"/>
                <a:gd name="T94" fmla="*/ 1721 w 6504"/>
                <a:gd name="T95" fmla="*/ 952 h 6505"/>
                <a:gd name="T96" fmla="*/ 952 w 6504"/>
                <a:gd name="T97" fmla="*/ 952 h 6505"/>
                <a:gd name="T98" fmla="*/ 952 w 6504"/>
                <a:gd name="T99" fmla="*/ 1721 h 6505"/>
                <a:gd name="T100" fmla="*/ 1556 w 6504"/>
                <a:gd name="T101" fmla="*/ 1833 h 6505"/>
                <a:gd name="T102" fmla="*/ 2376 w 6504"/>
                <a:gd name="T103" fmla="*/ 2653 h 6505"/>
                <a:gd name="T104" fmla="*/ 2209 w 6504"/>
                <a:gd name="T105" fmla="*/ 3056 h 6505"/>
                <a:gd name="T106" fmla="*/ 1050 w 6504"/>
                <a:gd name="T107" fmla="*/ 3056 h 6505"/>
                <a:gd name="T108" fmla="*/ 544 w 6504"/>
                <a:gd name="T109" fmla="*/ 2708 h 6505"/>
                <a:gd name="T110" fmla="*/ 0 w 6504"/>
                <a:gd name="T111" fmla="*/ 3253 h 6505"/>
                <a:gd name="T112" fmla="*/ 544 w 6504"/>
                <a:gd name="T113" fmla="*/ 3797 h 6505"/>
                <a:gd name="T114" fmla="*/ 3253 w 6504"/>
                <a:gd name="T115" fmla="*/ 2699 h 6505"/>
                <a:gd name="T116" fmla="*/ 3808 w 6504"/>
                <a:gd name="T117" fmla="*/ 3253 h 6505"/>
                <a:gd name="T118" fmla="*/ 3253 w 6504"/>
                <a:gd name="T119" fmla="*/ 3808 h 6505"/>
                <a:gd name="T120" fmla="*/ 2698 w 6504"/>
                <a:gd name="T121" fmla="*/ 3253 h 6505"/>
                <a:gd name="T122" fmla="*/ 3253 w 6504"/>
                <a:gd name="T123" fmla="*/ 2699 h 6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04" h="6505">
                  <a:moveTo>
                    <a:pt x="544" y="3797"/>
                  </a:moveTo>
                  <a:cubicBezTo>
                    <a:pt x="774" y="3797"/>
                    <a:pt x="972" y="3653"/>
                    <a:pt x="1050" y="3449"/>
                  </a:cubicBezTo>
                  <a:lnTo>
                    <a:pt x="2209" y="3449"/>
                  </a:lnTo>
                  <a:cubicBezTo>
                    <a:pt x="2237" y="3596"/>
                    <a:pt x="2294" y="3733"/>
                    <a:pt x="2376" y="3852"/>
                  </a:cubicBezTo>
                  <a:lnTo>
                    <a:pt x="1556" y="4672"/>
                  </a:lnTo>
                  <a:cubicBezTo>
                    <a:pt x="1356" y="4584"/>
                    <a:pt x="1114" y="4621"/>
                    <a:pt x="952" y="4784"/>
                  </a:cubicBezTo>
                  <a:cubicBezTo>
                    <a:pt x="740" y="4996"/>
                    <a:pt x="740" y="5341"/>
                    <a:pt x="952" y="5553"/>
                  </a:cubicBezTo>
                  <a:cubicBezTo>
                    <a:pt x="1164" y="5765"/>
                    <a:pt x="1509" y="5765"/>
                    <a:pt x="1721" y="5553"/>
                  </a:cubicBezTo>
                  <a:cubicBezTo>
                    <a:pt x="1885" y="5389"/>
                    <a:pt x="1921" y="5149"/>
                    <a:pt x="1833" y="4949"/>
                  </a:cubicBezTo>
                  <a:lnTo>
                    <a:pt x="2653" y="4129"/>
                  </a:lnTo>
                  <a:cubicBezTo>
                    <a:pt x="2772" y="4211"/>
                    <a:pt x="2909" y="4269"/>
                    <a:pt x="3056" y="4296"/>
                  </a:cubicBezTo>
                  <a:lnTo>
                    <a:pt x="3056" y="5455"/>
                  </a:lnTo>
                  <a:cubicBezTo>
                    <a:pt x="2853" y="5533"/>
                    <a:pt x="2708" y="5731"/>
                    <a:pt x="2708" y="5961"/>
                  </a:cubicBezTo>
                  <a:cubicBezTo>
                    <a:pt x="2708" y="6261"/>
                    <a:pt x="2952" y="6505"/>
                    <a:pt x="3252" y="6505"/>
                  </a:cubicBezTo>
                  <a:cubicBezTo>
                    <a:pt x="3552" y="6505"/>
                    <a:pt x="3796" y="6261"/>
                    <a:pt x="3796" y="5961"/>
                  </a:cubicBezTo>
                  <a:cubicBezTo>
                    <a:pt x="3796" y="5731"/>
                    <a:pt x="3652" y="5533"/>
                    <a:pt x="3448" y="5455"/>
                  </a:cubicBezTo>
                  <a:lnTo>
                    <a:pt x="3448" y="4296"/>
                  </a:lnTo>
                  <a:cubicBezTo>
                    <a:pt x="3594" y="4268"/>
                    <a:pt x="3732" y="4211"/>
                    <a:pt x="3850" y="4129"/>
                  </a:cubicBezTo>
                  <a:lnTo>
                    <a:pt x="4670" y="4949"/>
                  </a:lnTo>
                  <a:cubicBezTo>
                    <a:pt x="4582" y="5149"/>
                    <a:pt x="4620" y="5391"/>
                    <a:pt x="4782" y="5553"/>
                  </a:cubicBezTo>
                  <a:cubicBezTo>
                    <a:pt x="4994" y="5765"/>
                    <a:pt x="5340" y="5765"/>
                    <a:pt x="5552" y="5553"/>
                  </a:cubicBezTo>
                  <a:cubicBezTo>
                    <a:pt x="5764" y="5341"/>
                    <a:pt x="5764" y="4996"/>
                    <a:pt x="5552" y="4784"/>
                  </a:cubicBezTo>
                  <a:cubicBezTo>
                    <a:pt x="5388" y="4620"/>
                    <a:pt x="5148" y="4584"/>
                    <a:pt x="4948" y="4672"/>
                  </a:cubicBezTo>
                  <a:lnTo>
                    <a:pt x="4128" y="3852"/>
                  </a:lnTo>
                  <a:cubicBezTo>
                    <a:pt x="4209" y="3733"/>
                    <a:pt x="4268" y="3596"/>
                    <a:pt x="4294" y="3449"/>
                  </a:cubicBezTo>
                  <a:lnTo>
                    <a:pt x="5453" y="3449"/>
                  </a:lnTo>
                  <a:cubicBezTo>
                    <a:pt x="5532" y="3652"/>
                    <a:pt x="5729" y="3797"/>
                    <a:pt x="5960" y="3797"/>
                  </a:cubicBezTo>
                  <a:cubicBezTo>
                    <a:pt x="6260" y="3797"/>
                    <a:pt x="6504" y="3553"/>
                    <a:pt x="6504" y="3253"/>
                  </a:cubicBezTo>
                  <a:cubicBezTo>
                    <a:pt x="6504" y="2953"/>
                    <a:pt x="6260" y="2709"/>
                    <a:pt x="5960" y="2709"/>
                  </a:cubicBezTo>
                  <a:cubicBezTo>
                    <a:pt x="5729" y="2709"/>
                    <a:pt x="5532" y="2853"/>
                    <a:pt x="5453" y="3057"/>
                  </a:cubicBezTo>
                  <a:lnTo>
                    <a:pt x="4294" y="3057"/>
                  </a:lnTo>
                  <a:cubicBezTo>
                    <a:pt x="4266" y="2911"/>
                    <a:pt x="4209" y="2773"/>
                    <a:pt x="4128" y="2655"/>
                  </a:cubicBezTo>
                  <a:lnTo>
                    <a:pt x="4948" y="1835"/>
                  </a:lnTo>
                  <a:cubicBezTo>
                    <a:pt x="5148" y="1923"/>
                    <a:pt x="5389" y="1885"/>
                    <a:pt x="5552" y="1723"/>
                  </a:cubicBezTo>
                  <a:cubicBezTo>
                    <a:pt x="5764" y="1511"/>
                    <a:pt x="5764" y="1165"/>
                    <a:pt x="5552" y="953"/>
                  </a:cubicBezTo>
                  <a:cubicBezTo>
                    <a:pt x="5340" y="741"/>
                    <a:pt x="4994" y="741"/>
                    <a:pt x="4782" y="953"/>
                  </a:cubicBezTo>
                  <a:cubicBezTo>
                    <a:pt x="4618" y="1117"/>
                    <a:pt x="4582" y="1357"/>
                    <a:pt x="4670" y="1557"/>
                  </a:cubicBezTo>
                  <a:lnTo>
                    <a:pt x="3850" y="2377"/>
                  </a:lnTo>
                  <a:cubicBezTo>
                    <a:pt x="3732" y="2296"/>
                    <a:pt x="3594" y="2237"/>
                    <a:pt x="3448" y="2211"/>
                  </a:cubicBezTo>
                  <a:lnTo>
                    <a:pt x="3448" y="1051"/>
                  </a:lnTo>
                  <a:cubicBezTo>
                    <a:pt x="3650" y="972"/>
                    <a:pt x="3796" y="775"/>
                    <a:pt x="3796" y="544"/>
                  </a:cubicBezTo>
                  <a:cubicBezTo>
                    <a:pt x="3796" y="244"/>
                    <a:pt x="3552" y="0"/>
                    <a:pt x="3252" y="0"/>
                  </a:cubicBezTo>
                  <a:cubicBezTo>
                    <a:pt x="2952" y="0"/>
                    <a:pt x="2708" y="244"/>
                    <a:pt x="2708" y="544"/>
                  </a:cubicBezTo>
                  <a:cubicBezTo>
                    <a:pt x="2708" y="775"/>
                    <a:pt x="2852" y="972"/>
                    <a:pt x="3056" y="1051"/>
                  </a:cubicBezTo>
                  <a:lnTo>
                    <a:pt x="3056" y="2209"/>
                  </a:lnTo>
                  <a:cubicBezTo>
                    <a:pt x="2909" y="2237"/>
                    <a:pt x="2772" y="2295"/>
                    <a:pt x="2653" y="2376"/>
                  </a:cubicBezTo>
                  <a:lnTo>
                    <a:pt x="1833" y="1556"/>
                  </a:lnTo>
                  <a:cubicBezTo>
                    <a:pt x="1921" y="1356"/>
                    <a:pt x="1884" y="1115"/>
                    <a:pt x="1721" y="952"/>
                  </a:cubicBezTo>
                  <a:cubicBezTo>
                    <a:pt x="1509" y="740"/>
                    <a:pt x="1164" y="740"/>
                    <a:pt x="952" y="952"/>
                  </a:cubicBezTo>
                  <a:cubicBezTo>
                    <a:pt x="740" y="1164"/>
                    <a:pt x="740" y="1509"/>
                    <a:pt x="952" y="1721"/>
                  </a:cubicBezTo>
                  <a:cubicBezTo>
                    <a:pt x="1116" y="1885"/>
                    <a:pt x="1356" y="1921"/>
                    <a:pt x="1556" y="1833"/>
                  </a:cubicBezTo>
                  <a:lnTo>
                    <a:pt x="2376" y="2653"/>
                  </a:lnTo>
                  <a:cubicBezTo>
                    <a:pt x="2294" y="2772"/>
                    <a:pt x="2236" y="2909"/>
                    <a:pt x="2209" y="3056"/>
                  </a:cubicBezTo>
                  <a:lnTo>
                    <a:pt x="1050" y="3056"/>
                  </a:lnTo>
                  <a:cubicBezTo>
                    <a:pt x="972" y="2853"/>
                    <a:pt x="774" y="2708"/>
                    <a:pt x="544" y="2708"/>
                  </a:cubicBezTo>
                  <a:cubicBezTo>
                    <a:pt x="244" y="2709"/>
                    <a:pt x="0" y="2953"/>
                    <a:pt x="0" y="3253"/>
                  </a:cubicBezTo>
                  <a:cubicBezTo>
                    <a:pt x="0" y="3553"/>
                    <a:pt x="244" y="3797"/>
                    <a:pt x="544" y="3797"/>
                  </a:cubicBezTo>
                  <a:close/>
                  <a:moveTo>
                    <a:pt x="3253" y="2699"/>
                  </a:moveTo>
                  <a:cubicBezTo>
                    <a:pt x="3558" y="2699"/>
                    <a:pt x="3808" y="2947"/>
                    <a:pt x="3808" y="3253"/>
                  </a:cubicBezTo>
                  <a:cubicBezTo>
                    <a:pt x="3808" y="3559"/>
                    <a:pt x="3560" y="3808"/>
                    <a:pt x="3253" y="3808"/>
                  </a:cubicBezTo>
                  <a:cubicBezTo>
                    <a:pt x="2948" y="3808"/>
                    <a:pt x="2698" y="3560"/>
                    <a:pt x="2698" y="3253"/>
                  </a:cubicBezTo>
                  <a:cubicBezTo>
                    <a:pt x="2698" y="2948"/>
                    <a:pt x="2948" y="2699"/>
                    <a:pt x="3253" y="2699"/>
                  </a:cubicBezTo>
                  <a:close/>
                </a:path>
              </a:pathLst>
            </a:custGeom>
            <a:solidFill>
              <a:srgbClr val="61D4EA"/>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2" name="组合 21"/>
          <p:cNvGrpSpPr/>
          <p:nvPr/>
        </p:nvGrpSpPr>
        <p:grpSpPr>
          <a:xfrm>
            <a:off x="9047442" y="1295681"/>
            <a:ext cx="1580487" cy="1580487"/>
            <a:chOff x="9515900" y="1203656"/>
            <a:chExt cx="1612332" cy="1612332"/>
          </a:xfrm>
        </p:grpSpPr>
        <p:sp>
          <p:nvSpPr>
            <p:cNvPr id="25" name="椭圆 24"/>
            <p:cNvSpPr/>
            <p:nvPr/>
          </p:nvSpPr>
          <p:spPr>
            <a:xfrm>
              <a:off x="9515900" y="1203656"/>
              <a:ext cx="1612332" cy="1612332"/>
            </a:xfrm>
            <a:prstGeom prst="ellipse">
              <a:avLst/>
            </a:prstGeom>
            <a:solidFill>
              <a:srgbClr val="61D4E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workflow_222073"/>
            <p:cNvSpPr>
              <a:spLocks noChangeAspect="1"/>
            </p:cNvSpPr>
            <p:nvPr/>
          </p:nvSpPr>
          <p:spPr>
            <a:xfrm>
              <a:off x="10063846" y="1751992"/>
              <a:ext cx="516441" cy="51566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7639" h="606722">
                  <a:moveTo>
                    <a:pt x="474683" y="473985"/>
                  </a:moveTo>
                  <a:lnTo>
                    <a:pt x="474683" y="588064"/>
                  </a:lnTo>
                  <a:lnTo>
                    <a:pt x="588950" y="588064"/>
                  </a:lnTo>
                  <a:lnTo>
                    <a:pt x="588950" y="473985"/>
                  </a:lnTo>
                  <a:close/>
                  <a:moveTo>
                    <a:pt x="246615" y="473985"/>
                  </a:moveTo>
                  <a:lnTo>
                    <a:pt x="246615" y="588064"/>
                  </a:lnTo>
                  <a:lnTo>
                    <a:pt x="360971" y="588064"/>
                  </a:lnTo>
                  <a:lnTo>
                    <a:pt x="360971" y="473985"/>
                  </a:lnTo>
                  <a:close/>
                  <a:moveTo>
                    <a:pt x="18689" y="473985"/>
                  </a:moveTo>
                  <a:lnTo>
                    <a:pt x="18689" y="588064"/>
                  </a:lnTo>
                  <a:lnTo>
                    <a:pt x="132956" y="588064"/>
                  </a:lnTo>
                  <a:lnTo>
                    <a:pt x="132956" y="473985"/>
                  </a:lnTo>
                  <a:close/>
                  <a:moveTo>
                    <a:pt x="521760" y="445198"/>
                  </a:moveTo>
                  <a:lnTo>
                    <a:pt x="540449" y="445198"/>
                  </a:lnTo>
                  <a:lnTo>
                    <a:pt x="540449" y="455327"/>
                  </a:lnTo>
                  <a:lnTo>
                    <a:pt x="607639" y="455327"/>
                  </a:lnTo>
                  <a:lnTo>
                    <a:pt x="607639" y="606722"/>
                  </a:lnTo>
                  <a:lnTo>
                    <a:pt x="455994" y="606722"/>
                  </a:lnTo>
                  <a:lnTo>
                    <a:pt x="455994" y="455327"/>
                  </a:lnTo>
                  <a:lnTo>
                    <a:pt x="521760" y="455327"/>
                  </a:lnTo>
                  <a:close/>
                  <a:moveTo>
                    <a:pt x="291556" y="445198"/>
                  </a:moveTo>
                  <a:lnTo>
                    <a:pt x="310156" y="445198"/>
                  </a:lnTo>
                  <a:lnTo>
                    <a:pt x="310156" y="455327"/>
                  </a:lnTo>
                  <a:lnTo>
                    <a:pt x="379571" y="455327"/>
                  </a:lnTo>
                  <a:lnTo>
                    <a:pt x="379571" y="606722"/>
                  </a:lnTo>
                  <a:lnTo>
                    <a:pt x="227926" y="606722"/>
                  </a:lnTo>
                  <a:lnTo>
                    <a:pt x="227926" y="455327"/>
                  </a:lnTo>
                  <a:lnTo>
                    <a:pt x="291556" y="455327"/>
                  </a:lnTo>
                  <a:close/>
                  <a:moveTo>
                    <a:pt x="65054" y="445198"/>
                  </a:moveTo>
                  <a:lnTo>
                    <a:pt x="83743" y="445198"/>
                  </a:lnTo>
                  <a:lnTo>
                    <a:pt x="83743" y="455327"/>
                  </a:lnTo>
                  <a:lnTo>
                    <a:pt x="151645" y="455327"/>
                  </a:lnTo>
                  <a:lnTo>
                    <a:pt x="151645" y="606722"/>
                  </a:lnTo>
                  <a:lnTo>
                    <a:pt x="0" y="606722"/>
                  </a:lnTo>
                  <a:lnTo>
                    <a:pt x="0" y="455327"/>
                  </a:lnTo>
                  <a:lnTo>
                    <a:pt x="65054" y="455327"/>
                  </a:lnTo>
                  <a:close/>
                  <a:moveTo>
                    <a:pt x="335207" y="182906"/>
                  </a:moveTo>
                  <a:lnTo>
                    <a:pt x="348382" y="196143"/>
                  </a:lnTo>
                  <a:lnTo>
                    <a:pt x="294349" y="250155"/>
                  </a:lnTo>
                  <a:lnTo>
                    <a:pt x="259187" y="215065"/>
                  </a:lnTo>
                  <a:lnTo>
                    <a:pt x="272451" y="201917"/>
                  </a:lnTo>
                  <a:lnTo>
                    <a:pt x="294349" y="223771"/>
                  </a:lnTo>
                  <a:close/>
                  <a:moveTo>
                    <a:pt x="303748" y="151467"/>
                  </a:moveTo>
                  <a:cubicBezTo>
                    <a:pt x="272245" y="151467"/>
                    <a:pt x="246615" y="177061"/>
                    <a:pt x="246615" y="208521"/>
                  </a:cubicBezTo>
                  <a:cubicBezTo>
                    <a:pt x="246615" y="239981"/>
                    <a:pt x="272245" y="265576"/>
                    <a:pt x="303748" y="265576"/>
                  </a:cubicBezTo>
                  <a:cubicBezTo>
                    <a:pt x="335252" y="265576"/>
                    <a:pt x="360971" y="239981"/>
                    <a:pt x="360971" y="208521"/>
                  </a:cubicBezTo>
                  <a:cubicBezTo>
                    <a:pt x="360971" y="177061"/>
                    <a:pt x="335252" y="151467"/>
                    <a:pt x="303748" y="151467"/>
                  </a:cubicBezTo>
                  <a:close/>
                  <a:moveTo>
                    <a:pt x="303748" y="132804"/>
                  </a:moveTo>
                  <a:cubicBezTo>
                    <a:pt x="345575" y="132804"/>
                    <a:pt x="379571" y="166752"/>
                    <a:pt x="379571" y="208521"/>
                  </a:cubicBezTo>
                  <a:cubicBezTo>
                    <a:pt x="379571" y="250290"/>
                    <a:pt x="345575" y="284238"/>
                    <a:pt x="303748" y="284238"/>
                  </a:cubicBezTo>
                  <a:cubicBezTo>
                    <a:pt x="262011" y="284238"/>
                    <a:pt x="227926" y="250290"/>
                    <a:pt x="227926" y="208521"/>
                  </a:cubicBezTo>
                  <a:cubicBezTo>
                    <a:pt x="227926" y="166752"/>
                    <a:pt x="262011" y="132804"/>
                    <a:pt x="303748" y="132804"/>
                  </a:cubicBezTo>
                  <a:close/>
                  <a:moveTo>
                    <a:pt x="303784" y="123029"/>
                  </a:moveTo>
                  <a:cubicBezTo>
                    <a:pt x="256619" y="123029"/>
                    <a:pt x="218176" y="161331"/>
                    <a:pt x="218176" y="208521"/>
                  </a:cubicBezTo>
                  <a:cubicBezTo>
                    <a:pt x="218176" y="255710"/>
                    <a:pt x="256619" y="294013"/>
                    <a:pt x="303784" y="294013"/>
                  </a:cubicBezTo>
                  <a:cubicBezTo>
                    <a:pt x="351037" y="294013"/>
                    <a:pt x="389480" y="255710"/>
                    <a:pt x="389480" y="208521"/>
                  </a:cubicBezTo>
                  <a:cubicBezTo>
                    <a:pt x="389480" y="161331"/>
                    <a:pt x="351037" y="123029"/>
                    <a:pt x="303784" y="123029"/>
                  </a:cubicBezTo>
                  <a:close/>
                  <a:moveTo>
                    <a:pt x="303784" y="104366"/>
                  </a:moveTo>
                  <a:cubicBezTo>
                    <a:pt x="361360" y="104366"/>
                    <a:pt x="408079" y="151111"/>
                    <a:pt x="408079" y="208521"/>
                  </a:cubicBezTo>
                  <a:cubicBezTo>
                    <a:pt x="408079" y="265930"/>
                    <a:pt x="361360" y="312675"/>
                    <a:pt x="303784" y="312675"/>
                  </a:cubicBezTo>
                  <a:cubicBezTo>
                    <a:pt x="246296" y="312675"/>
                    <a:pt x="199488" y="265930"/>
                    <a:pt x="199488" y="208521"/>
                  </a:cubicBezTo>
                  <a:cubicBezTo>
                    <a:pt x="199488" y="151111"/>
                    <a:pt x="246296" y="104366"/>
                    <a:pt x="303784" y="104366"/>
                  </a:cubicBezTo>
                  <a:close/>
                  <a:moveTo>
                    <a:pt x="140990" y="38952"/>
                  </a:moveTo>
                  <a:lnTo>
                    <a:pt x="160889" y="38952"/>
                  </a:lnTo>
                  <a:lnTo>
                    <a:pt x="160889" y="57511"/>
                  </a:lnTo>
                  <a:lnTo>
                    <a:pt x="140990" y="57511"/>
                  </a:lnTo>
                  <a:close/>
                  <a:moveTo>
                    <a:pt x="103661" y="38952"/>
                  </a:moveTo>
                  <a:lnTo>
                    <a:pt x="122290" y="38952"/>
                  </a:lnTo>
                  <a:lnTo>
                    <a:pt x="122290" y="57511"/>
                  </a:lnTo>
                  <a:lnTo>
                    <a:pt x="103661" y="57511"/>
                  </a:lnTo>
                  <a:close/>
                  <a:moveTo>
                    <a:pt x="66332" y="38952"/>
                  </a:moveTo>
                  <a:lnTo>
                    <a:pt x="85032" y="38952"/>
                  </a:lnTo>
                  <a:lnTo>
                    <a:pt x="85032" y="57511"/>
                  </a:lnTo>
                  <a:lnTo>
                    <a:pt x="66332" y="57511"/>
                  </a:lnTo>
                  <a:close/>
                  <a:moveTo>
                    <a:pt x="47198" y="18662"/>
                  </a:moveTo>
                  <a:lnTo>
                    <a:pt x="47198" y="360448"/>
                  </a:lnTo>
                  <a:lnTo>
                    <a:pt x="560459" y="360448"/>
                  </a:lnTo>
                  <a:lnTo>
                    <a:pt x="560459" y="66029"/>
                  </a:lnTo>
                  <a:lnTo>
                    <a:pt x="180519" y="66029"/>
                  </a:lnTo>
                  <a:lnTo>
                    <a:pt x="180519" y="18662"/>
                  </a:lnTo>
                  <a:close/>
                  <a:moveTo>
                    <a:pt x="208168" y="11573"/>
                  </a:moveTo>
                  <a:lnTo>
                    <a:pt x="569110" y="11573"/>
                  </a:lnTo>
                  <a:lnTo>
                    <a:pt x="569110" y="37682"/>
                  </a:lnTo>
                  <a:lnTo>
                    <a:pt x="550418" y="37682"/>
                  </a:lnTo>
                  <a:lnTo>
                    <a:pt x="550418" y="30222"/>
                  </a:lnTo>
                  <a:lnTo>
                    <a:pt x="208168" y="30222"/>
                  </a:lnTo>
                  <a:close/>
                  <a:moveTo>
                    <a:pt x="28508" y="0"/>
                  </a:moveTo>
                  <a:lnTo>
                    <a:pt x="199120" y="0"/>
                  </a:lnTo>
                  <a:lnTo>
                    <a:pt x="199120" y="47456"/>
                  </a:lnTo>
                  <a:lnTo>
                    <a:pt x="579060" y="47456"/>
                  </a:lnTo>
                  <a:lnTo>
                    <a:pt x="579060" y="379021"/>
                  </a:lnTo>
                  <a:lnTo>
                    <a:pt x="310192" y="379021"/>
                  </a:lnTo>
                  <a:lnTo>
                    <a:pt x="310192" y="400438"/>
                  </a:lnTo>
                  <a:lnTo>
                    <a:pt x="540434" y="400438"/>
                  </a:lnTo>
                  <a:lnTo>
                    <a:pt x="540434" y="436518"/>
                  </a:lnTo>
                  <a:lnTo>
                    <a:pt x="521744" y="436518"/>
                  </a:lnTo>
                  <a:lnTo>
                    <a:pt x="521744" y="419100"/>
                  </a:lnTo>
                  <a:lnTo>
                    <a:pt x="310192" y="419100"/>
                  </a:lnTo>
                  <a:lnTo>
                    <a:pt x="310192" y="436518"/>
                  </a:lnTo>
                  <a:lnTo>
                    <a:pt x="291591" y="436518"/>
                  </a:lnTo>
                  <a:lnTo>
                    <a:pt x="291591" y="419100"/>
                  </a:lnTo>
                  <a:lnTo>
                    <a:pt x="83777" y="419100"/>
                  </a:lnTo>
                  <a:lnTo>
                    <a:pt x="83777" y="436518"/>
                  </a:lnTo>
                  <a:lnTo>
                    <a:pt x="65087" y="436518"/>
                  </a:lnTo>
                  <a:lnTo>
                    <a:pt x="65087" y="400438"/>
                  </a:lnTo>
                  <a:lnTo>
                    <a:pt x="291591" y="400438"/>
                  </a:lnTo>
                  <a:lnTo>
                    <a:pt x="291591" y="379021"/>
                  </a:lnTo>
                  <a:lnTo>
                    <a:pt x="28508" y="379021"/>
                  </a:lnTo>
                  <a:close/>
                </a:path>
              </a:pathLst>
            </a:custGeom>
            <a:solidFill>
              <a:schemeClr val="bg1"/>
            </a:solidFill>
            <a:ln>
              <a:noFill/>
            </a:ln>
          </p:spPr>
        </p:sp>
      </p:grpSp>
      <p:grpSp>
        <p:nvGrpSpPr>
          <p:cNvPr id="33" name="Group 26"/>
          <p:cNvGrpSpPr/>
          <p:nvPr/>
        </p:nvGrpSpPr>
        <p:grpSpPr>
          <a:xfrm>
            <a:off x="7302802" y="2797140"/>
            <a:ext cx="994013" cy="994013"/>
            <a:chOff x="9515900" y="1203656"/>
            <a:chExt cx="1612332" cy="1612332"/>
          </a:xfrm>
        </p:grpSpPr>
        <p:sp>
          <p:nvSpPr>
            <p:cNvPr id="34" name="椭圆 33"/>
            <p:cNvSpPr/>
            <p:nvPr/>
          </p:nvSpPr>
          <p:spPr>
            <a:xfrm>
              <a:off x="9515900" y="1203656"/>
              <a:ext cx="1612332" cy="1612332"/>
            </a:xfrm>
            <a:prstGeom prst="ellipse">
              <a:avLst/>
            </a:prstGeom>
            <a:solidFill>
              <a:srgbClr val="61D4E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workflow_222073"/>
            <p:cNvSpPr>
              <a:spLocks noChangeAspect="1"/>
            </p:cNvSpPr>
            <p:nvPr/>
          </p:nvSpPr>
          <p:spPr>
            <a:xfrm>
              <a:off x="10063846" y="1756813"/>
              <a:ext cx="516441" cy="506018"/>
            </a:xfrm>
            <a:custGeom>
              <a:avLst/>
              <a:gdLst>
                <a:gd name="T0" fmla="*/ 2384 w 2877"/>
                <a:gd name="T1" fmla="*/ 1890 h 2823"/>
                <a:gd name="T2" fmla="*/ 2177 w 2877"/>
                <a:gd name="T3" fmla="*/ 1902 h 2823"/>
                <a:gd name="T4" fmla="*/ 2266 w 2877"/>
                <a:gd name="T5" fmla="*/ 647 h 2823"/>
                <a:gd name="T6" fmla="*/ 2297 w 2877"/>
                <a:gd name="T7" fmla="*/ 650 h 2823"/>
                <a:gd name="T8" fmla="*/ 2569 w 2877"/>
                <a:gd name="T9" fmla="*/ 454 h 2823"/>
                <a:gd name="T10" fmla="*/ 2568 w 2877"/>
                <a:gd name="T11" fmla="*/ 356 h 2823"/>
                <a:gd name="T12" fmla="*/ 2367 w 2877"/>
                <a:gd name="T13" fmla="*/ 183 h 2823"/>
                <a:gd name="T14" fmla="*/ 2180 w 2877"/>
                <a:gd name="T15" fmla="*/ 341 h 2823"/>
                <a:gd name="T16" fmla="*/ 1453 w 2877"/>
                <a:gd name="T17" fmla="*/ 1178 h 2823"/>
                <a:gd name="T18" fmla="*/ 960 w 2877"/>
                <a:gd name="T19" fmla="*/ 467 h 2823"/>
                <a:gd name="T20" fmla="*/ 494 w 2877"/>
                <a:gd name="T21" fmla="*/ 0 h 2823"/>
                <a:gd name="T22" fmla="*/ 334 w 2877"/>
                <a:gd name="T23" fmla="*/ 53 h 2823"/>
                <a:gd name="T24" fmla="*/ 568 w 2877"/>
                <a:gd name="T25" fmla="*/ 325 h 2823"/>
                <a:gd name="T26" fmla="*/ 573 w 2877"/>
                <a:gd name="T27" fmla="*/ 353 h 2823"/>
                <a:gd name="T28" fmla="*/ 377 w 2877"/>
                <a:gd name="T29" fmla="*/ 546 h 2823"/>
                <a:gd name="T30" fmla="*/ 372 w 2877"/>
                <a:gd name="T31" fmla="*/ 547 h 2823"/>
                <a:gd name="T32" fmla="*/ 131 w 2877"/>
                <a:gd name="T33" fmla="*/ 322 h 2823"/>
                <a:gd name="T34" fmla="*/ 43 w 2877"/>
                <a:gd name="T35" fmla="*/ 344 h 2823"/>
                <a:gd name="T36" fmla="*/ 494 w 2877"/>
                <a:gd name="T37" fmla="*/ 933 h 2823"/>
                <a:gd name="T38" fmla="*/ 1205 w 2877"/>
                <a:gd name="T39" fmla="*/ 1426 h 2823"/>
                <a:gd name="T40" fmla="*/ 834 w 2877"/>
                <a:gd name="T41" fmla="*/ 1699 h 2823"/>
                <a:gd name="T42" fmla="*/ 638 w 2877"/>
                <a:gd name="T43" fmla="*/ 1818 h 2823"/>
                <a:gd name="T44" fmla="*/ 627 w 2877"/>
                <a:gd name="T45" fmla="*/ 1818 h 2823"/>
                <a:gd name="T46" fmla="*/ 131 w 2877"/>
                <a:gd name="T47" fmla="*/ 2237 h 2823"/>
                <a:gd name="T48" fmla="*/ 274 w 2877"/>
                <a:gd name="T49" fmla="*/ 2641 h 2823"/>
                <a:gd name="T50" fmla="*/ 535 w 2877"/>
                <a:gd name="T51" fmla="*/ 2641 h 2823"/>
                <a:gd name="T52" fmla="*/ 953 w 2877"/>
                <a:gd name="T53" fmla="*/ 2134 h 2823"/>
                <a:gd name="T54" fmla="*/ 1019 w 2877"/>
                <a:gd name="T55" fmla="*/ 2068 h 2823"/>
                <a:gd name="T56" fmla="*/ 1346 w 2877"/>
                <a:gd name="T57" fmla="*/ 1567 h 2823"/>
                <a:gd name="T58" fmla="*/ 1955 w 2877"/>
                <a:gd name="T59" fmla="*/ 2171 h 2823"/>
                <a:gd name="T60" fmla="*/ 2383 w 2877"/>
                <a:gd name="T61" fmla="*/ 2823 h 2823"/>
                <a:gd name="T62" fmla="*/ 2507 w 2877"/>
                <a:gd name="T63" fmla="*/ 2807 h 2823"/>
                <a:gd name="T64" fmla="*/ 2528 w 2877"/>
                <a:gd name="T65" fmla="*/ 2719 h 2823"/>
                <a:gd name="T66" fmla="*/ 2304 w 2877"/>
                <a:gd name="T67" fmla="*/ 2474 h 2823"/>
                <a:gd name="T68" fmla="*/ 2331 w 2877"/>
                <a:gd name="T69" fmla="*/ 2304 h 2823"/>
                <a:gd name="T70" fmla="*/ 2503 w 2877"/>
                <a:gd name="T71" fmla="*/ 2276 h 2823"/>
                <a:gd name="T72" fmla="*/ 2531 w 2877"/>
                <a:gd name="T73" fmla="*/ 2287 h 2823"/>
                <a:gd name="T74" fmla="*/ 2785 w 2877"/>
                <a:gd name="T75" fmla="*/ 2518 h 2823"/>
                <a:gd name="T76" fmla="*/ 2714 w 2877"/>
                <a:gd name="T77" fmla="*/ 2027 h 2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77" h="2823">
                  <a:moveTo>
                    <a:pt x="2714" y="2027"/>
                  </a:moveTo>
                  <a:cubicBezTo>
                    <a:pt x="2625" y="1938"/>
                    <a:pt x="2508" y="1890"/>
                    <a:pt x="2384" y="1890"/>
                  </a:cubicBezTo>
                  <a:cubicBezTo>
                    <a:pt x="2319" y="1890"/>
                    <a:pt x="2256" y="1903"/>
                    <a:pt x="2198" y="1928"/>
                  </a:cubicBezTo>
                  <a:cubicBezTo>
                    <a:pt x="2192" y="1919"/>
                    <a:pt x="2185" y="1910"/>
                    <a:pt x="2177" y="1902"/>
                  </a:cubicBezTo>
                  <a:lnTo>
                    <a:pt x="1594" y="1319"/>
                  </a:lnTo>
                  <a:lnTo>
                    <a:pt x="2266" y="647"/>
                  </a:lnTo>
                  <a:cubicBezTo>
                    <a:pt x="2276" y="649"/>
                    <a:pt x="2286" y="650"/>
                    <a:pt x="2297" y="650"/>
                  </a:cubicBezTo>
                  <a:lnTo>
                    <a:pt x="2297" y="650"/>
                  </a:lnTo>
                  <a:cubicBezTo>
                    <a:pt x="2346" y="650"/>
                    <a:pt x="2394" y="630"/>
                    <a:pt x="2431" y="592"/>
                  </a:cubicBezTo>
                  <a:lnTo>
                    <a:pt x="2569" y="454"/>
                  </a:lnTo>
                  <a:cubicBezTo>
                    <a:pt x="2572" y="451"/>
                    <a:pt x="2582" y="441"/>
                    <a:pt x="2587" y="425"/>
                  </a:cubicBezTo>
                  <a:cubicBezTo>
                    <a:pt x="2594" y="400"/>
                    <a:pt x="2587" y="375"/>
                    <a:pt x="2568" y="356"/>
                  </a:cubicBezTo>
                  <a:lnTo>
                    <a:pt x="2417" y="205"/>
                  </a:lnTo>
                  <a:cubicBezTo>
                    <a:pt x="2399" y="186"/>
                    <a:pt x="2379" y="183"/>
                    <a:pt x="2367" y="183"/>
                  </a:cubicBezTo>
                  <a:cubicBezTo>
                    <a:pt x="2339" y="183"/>
                    <a:pt x="2321" y="200"/>
                    <a:pt x="2317" y="203"/>
                  </a:cubicBezTo>
                  <a:lnTo>
                    <a:pt x="2180" y="341"/>
                  </a:lnTo>
                  <a:cubicBezTo>
                    <a:pt x="2132" y="388"/>
                    <a:pt x="2114" y="450"/>
                    <a:pt x="2124" y="507"/>
                  </a:cubicBezTo>
                  <a:lnTo>
                    <a:pt x="1453" y="1178"/>
                  </a:lnTo>
                  <a:lnTo>
                    <a:pt x="923" y="649"/>
                  </a:lnTo>
                  <a:cubicBezTo>
                    <a:pt x="948" y="592"/>
                    <a:pt x="960" y="530"/>
                    <a:pt x="960" y="467"/>
                  </a:cubicBezTo>
                  <a:cubicBezTo>
                    <a:pt x="960" y="342"/>
                    <a:pt x="912" y="225"/>
                    <a:pt x="824" y="137"/>
                  </a:cubicBezTo>
                  <a:cubicBezTo>
                    <a:pt x="735" y="49"/>
                    <a:pt x="618" y="0"/>
                    <a:pt x="494" y="0"/>
                  </a:cubicBezTo>
                  <a:cubicBezTo>
                    <a:pt x="452" y="0"/>
                    <a:pt x="411" y="6"/>
                    <a:pt x="371" y="16"/>
                  </a:cubicBezTo>
                  <a:cubicBezTo>
                    <a:pt x="353" y="21"/>
                    <a:pt x="339" y="36"/>
                    <a:pt x="334" y="53"/>
                  </a:cubicBezTo>
                  <a:cubicBezTo>
                    <a:pt x="329" y="71"/>
                    <a:pt x="335" y="90"/>
                    <a:pt x="349" y="104"/>
                  </a:cubicBezTo>
                  <a:cubicBezTo>
                    <a:pt x="349" y="104"/>
                    <a:pt x="513" y="270"/>
                    <a:pt x="568" y="325"/>
                  </a:cubicBezTo>
                  <a:cubicBezTo>
                    <a:pt x="574" y="330"/>
                    <a:pt x="574" y="344"/>
                    <a:pt x="573" y="349"/>
                  </a:cubicBezTo>
                  <a:lnTo>
                    <a:pt x="573" y="353"/>
                  </a:lnTo>
                  <a:cubicBezTo>
                    <a:pt x="567" y="417"/>
                    <a:pt x="555" y="496"/>
                    <a:pt x="546" y="519"/>
                  </a:cubicBezTo>
                  <a:cubicBezTo>
                    <a:pt x="523" y="528"/>
                    <a:pt x="443" y="540"/>
                    <a:pt x="377" y="546"/>
                  </a:cubicBezTo>
                  <a:lnTo>
                    <a:pt x="374" y="547"/>
                  </a:lnTo>
                  <a:cubicBezTo>
                    <a:pt x="374" y="547"/>
                    <a:pt x="373" y="547"/>
                    <a:pt x="372" y="547"/>
                  </a:cubicBezTo>
                  <a:cubicBezTo>
                    <a:pt x="365" y="547"/>
                    <a:pt x="355" y="545"/>
                    <a:pt x="346" y="536"/>
                  </a:cubicBezTo>
                  <a:cubicBezTo>
                    <a:pt x="289" y="479"/>
                    <a:pt x="131" y="322"/>
                    <a:pt x="131" y="322"/>
                  </a:cubicBezTo>
                  <a:cubicBezTo>
                    <a:pt x="117" y="308"/>
                    <a:pt x="102" y="305"/>
                    <a:pt x="92" y="305"/>
                  </a:cubicBezTo>
                  <a:cubicBezTo>
                    <a:pt x="70" y="305"/>
                    <a:pt x="50" y="321"/>
                    <a:pt x="43" y="344"/>
                  </a:cubicBezTo>
                  <a:cubicBezTo>
                    <a:pt x="0" y="506"/>
                    <a:pt x="46" y="679"/>
                    <a:pt x="164" y="797"/>
                  </a:cubicBezTo>
                  <a:cubicBezTo>
                    <a:pt x="252" y="885"/>
                    <a:pt x="369" y="933"/>
                    <a:pt x="494" y="933"/>
                  </a:cubicBezTo>
                  <a:cubicBezTo>
                    <a:pt x="557" y="933"/>
                    <a:pt x="619" y="921"/>
                    <a:pt x="676" y="896"/>
                  </a:cubicBezTo>
                  <a:lnTo>
                    <a:pt x="1205" y="1426"/>
                  </a:lnTo>
                  <a:lnTo>
                    <a:pt x="914" y="1717"/>
                  </a:lnTo>
                  <a:cubicBezTo>
                    <a:pt x="890" y="1705"/>
                    <a:pt x="863" y="1699"/>
                    <a:pt x="834" y="1699"/>
                  </a:cubicBezTo>
                  <a:cubicBezTo>
                    <a:pt x="785" y="1699"/>
                    <a:pt x="739" y="1718"/>
                    <a:pt x="704" y="1753"/>
                  </a:cubicBezTo>
                  <a:lnTo>
                    <a:pt x="638" y="1818"/>
                  </a:lnTo>
                  <a:cubicBezTo>
                    <a:pt x="638" y="1819"/>
                    <a:pt x="638" y="1819"/>
                    <a:pt x="638" y="1819"/>
                  </a:cubicBezTo>
                  <a:cubicBezTo>
                    <a:pt x="634" y="1819"/>
                    <a:pt x="630" y="1818"/>
                    <a:pt x="627" y="1818"/>
                  </a:cubicBezTo>
                  <a:cubicBezTo>
                    <a:pt x="577" y="1818"/>
                    <a:pt x="531" y="1838"/>
                    <a:pt x="496" y="1872"/>
                  </a:cubicBezTo>
                  <a:lnTo>
                    <a:pt x="131" y="2237"/>
                  </a:lnTo>
                  <a:cubicBezTo>
                    <a:pt x="59" y="2309"/>
                    <a:pt x="59" y="2426"/>
                    <a:pt x="131" y="2498"/>
                  </a:cubicBezTo>
                  <a:lnTo>
                    <a:pt x="274" y="2641"/>
                  </a:lnTo>
                  <a:cubicBezTo>
                    <a:pt x="309" y="2676"/>
                    <a:pt x="355" y="2695"/>
                    <a:pt x="404" y="2695"/>
                  </a:cubicBezTo>
                  <a:cubicBezTo>
                    <a:pt x="454" y="2695"/>
                    <a:pt x="500" y="2676"/>
                    <a:pt x="535" y="2641"/>
                  </a:cubicBezTo>
                  <a:lnTo>
                    <a:pt x="900" y="2276"/>
                  </a:lnTo>
                  <a:cubicBezTo>
                    <a:pt x="939" y="2237"/>
                    <a:pt x="956" y="2185"/>
                    <a:pt x="953" y="2134"/>
                  </a:cubicBezTo>
                  <a:cubicBezTo>
                    <a:pt x="953" y="2134"/>
                    <a:pt x="953" y="2134"/>
                    <a:pt x="954" y="2134"/>
                  </a:cubicBezTo>
                  <a:lnTo>
                    <a:pt x="1019" y="2068"/>
                  </a:lnTo>
                  <a:cubicBezTo>
                    <a:pt x="1076" y="2011"/>
                    <a:pt x="1088" y="1926"/>
                    <a:pt x="1055" y="1858"/>
                  </a:cubicBezTo>
                  <a:lnTo>
                    <a:pt x="1346" y="1567"/>
                  </a:lnTo>
                  <a:lnTo>
                    <a:pt x="1929" y="2150"/>
                  </a:lnTo>
                  <a:cubicBezTo>
                    <a:pt x="1937" y="2158"/>
                    <a:pt x="1946" y="2165"/>
                    <a:pt x="1955" y="2171"/>
                  </a:cubicBezTo>
                  <a:cubicBezTo>
                    <a:pt x="1882" y="2342"/>
                    <a:pt x="1914" y="2547"/>
                    <a:pt x="2054" y="2687"/>
                  </a:cubicBezTo>
                  <a:cubicBezTo>
                    <a:pt x="2142" y="2775"/>
                    <a:pt x="2259" y="2823"/>
                    <a:pt x="2383" y="2823"/>
                  </a:cubicBezTo>
                  <a:lnTo>
                    <a:pt x="2384" y="2823"/>
                  </a:lnTo>
                  <a:cubicBezTo>
                    <a:pt x="2425" y="2823"/>
                    <a:pt x="2466" y="2818"/>
                    <a:pt x="2507" y="2807"/>
                  </a:cubicBezTo>
                  <a:cubicBezTo>
                    <a:pt x="2524" y="2802"/>
                    <a:pt x="2538" y="2787"/>
                    <a:pt x="2543" y="2770"/>
                  </a:cubicBezTo>
                  <a:cubicBezTo>
                    <a:pt x="2548" y="2752"/>
                    <a:pt x="2542" y="2733"/>
                    <a:pt x="2528" y="2719"/>
                  </a:cubicBezTo>
                  <a:cubicBezTo>
                    <a:pt x="2528" y="2719"/>
                    <a:pt x="2364" y="2554"/>
                    <a:pt x="2309" y="2499"/>
                  </a:cubicBezTo>
                  <a:cubicBezTo>
                    <a:pt x="2303" y="2493"/>
                    <a:pt x="2303" y="2479"/>
                    <a:pt x="2304" y="2474"/>
                  </a:cubicBezTo>
                  <a:lnTo>
                    <a:pt x="2304" y="2470"/>
                  </a:lnTo>
                  <a:cubicBezTo>
                    <a:pt x="2310" y="2406"/>
                    <a:pt x="2322" y="2327"/>
                    <a:pt x="2331" y="2304"/>
                  </a:cubicBezTo>
                  <a:cubicBezTo>
                    <a:pt x="2354" y="2295"/>
                    <a:pt x="2434" y="2283"/>
                    <a:pt x="2500" y="2277"/>
                  </a:cubicBezTo>
                  <a:lnTo>
                    <a:pt x="2503" y="2276"/>
                  </a:lnTo>
                  <a:cubicBezTo>
                    <a:pt x="2503" y="2276"/>
                    <a:pt x="2504" y="2276"/>
                    <a:pt x="2506" y="2276"/>
                  </a:cubicBezTo>
                  <a:cubicBezTo>
                    <a:pt x="2512" y="2276"/>
                    <a:pt x="2522" y="2278"/>
                    <a:pt x="2531" y="2287"/>
                  </a:cubicBezTo>
                  <a:cubicBezTo>
                    <a:pt x="2588" y="2344"/>
                    <a:pt x="2746" y="2501"/>
                    <a:pt x="2746" y="2501"/>
                  </a:cubicBezTo>
                  <a:cubicBezTo>
                    <a:pt x="2760" y="2515"/>
                    <a:pt x="2775" y="2518"/>
                    <a:pt x="2785" y="2518"/>
                  </a:cubicBezTo>
                  <a:cubicBezTo>
                    <a:pt x="2807" y="2518"/>
                    <a:pt x="2828" y="2502"/>
                    <a:pt x="2834" y="2479"/>
                  </a:cubicBezTo>
                  <a:cubicBezTo>
                    <a:pt x="2877" y="2318"/>
                    <a:pt x="2831" y="2144"/>
                    <a:pt x="2714" y="2027"/>
                  </a:cubicBezTo>
                  <a:close/>
                </a:path>
              </a:pathLst>
            </a:custGeom>
            <a:solidFill>
              <a:schemeClr val="bg1"/>
            </a:solidFill>
            <a:ln>
              <a:noFill/>
            </a:ln>
          </p:spPr>
          <p:txBody>
            <a:bodyPr/>
            <a:lstStyle/>
            <a:p>
              <a:endParaRPr lang="zh-CN" altLang="en-US"/>
            </a:p>
          </p:txBody>
        </p:sp>
      </p:grpSp>
      <p:grpSp>
        <p:nvGrpSpPr>
          <p:cNvPr id="36" name="Group 29"/>
          <p:cNvGrpSpPr/>
          <p:nvPr/>
        </p:nvGrpSpPr>
        <p:grpSpPr>
          <a:xfrm>
            <a:off x="8530944" y="3450128"/>
            <a:ext cx="2449708" cy="2449708"/>
            <a:chOff x="9515900" y="1203656"/>
            <a:chExt cx="1612332" cy="1612332"/>
          </a:xfrm>
        </p:grpSpPr>
        <p:sp>
          <p:nvSpPr>
            <p:cNvPr id="37" name="椭圆 36"/>
            <p:cNvSpPr/>
            <p:nvPr/>
          </p:nvSpPr>
          <p:spPr>
            <a:xfrm>
              <a:off x="9515900" y="1203656"/>
              <a:ext cx="1612332" cy="1612332"/>
            </a:xfrm>
            <a:prstGeom prst="ellipse">
              <a:avLst/>
            </a:prstGeom>
            <a:solidFill>
              <a:srgbClr val="61D4E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workflow_222073"/>
            <p:cNvSpPr>
              <a:spLocks noChangeAspect="1"/>
            </p:cNvSpPr>
            <p:nvPr/>
          </p:nvSpPr>
          <p:spPr>
            <a:xfrm>
              <a:off x="10063846" y="1787985"/>
              <a:ext cx="516441" cy="443674"/>
            </a:xfrm>
            <a:custGeom>
              <a:avLst/>
              <a:gdLst>
                <a:gd name="connsiteX0" fmla="*/ 231569 w 609272"/>
                <a:gd name="connsiteY0" fmla="*/ 280751 h 523426"/>
                <a:gd name="connsiteX1" fmla="*/ 251519 w 609272"/>
                <a:gd name="connsiteY1" fmla="*/ 311575 h 523426"/>
                <a:gd name="connsiteX2" fmla="*/ 278714 w 609272"/>
                <a:gd name="connsiteY2" fmla="*/ 349634 h 523426"/>
                <a:gd name="connsiteX3" fmla="*/ 37927 w 609272"/>
                <a:gd name="connsiteY3" fmla="*/ 467972 h 523426"/>
                <a:gd name="connsiteX4" fmla="*/ 37927 w 609272"/>
                <a:gd name="connsiteY4" fmla="*/ 389476 h 523426"/>
                <a:gd name="connsiteX5" fmla="*/ 186806 w 609272"/>
                <a:gd name="connsiteY5" fmla="*/ 339029 h 523426"/>
                <a:gd name="connsiteX6" fmla="*/ 231569 w 609272"/>
                <a:gd name="connsiteY6" fmla="*/ 280751 h 523426"/>
                <a:gd name="connsiteX7" fmla="*/ 54586 w 609272"/>
                <a:gd name="connsiteY7" fmla="*/ 54942 h 523426"/>
                <a:gd name="connsiteX8" fmla="*/ 291446 w 609272"/>
                <a:gd name="connsiteY8" fmla="*/ 191046 h 523426"/>
                <a:gd name="connsiteX9" fmla="*/ 299090 w 609272"/>
                <a:gd name="connsiteY9" fmla="*/ 202050 h 523426"/>
                <a:gd name="connsiteX10" fmla="*/ 337607 w 609272"/>
                <a:gd name="connsiteY10" fmla="*/ 261725 h 523426"/>
                <a:gd name="connsiteX11" fmla="*/ 382874 w 609272"/>
                <a:gd name="connsiteY11" fmla="*/ 319121 h 523426"/>
                <a:gd name="connsiteX12" fmla="*/ 485123 w 609272"/>
                <a:gd name="connsiteY12" fmla="*/ 366604 h 523426"/>
                <a:gd name="connsiteX13" fmla="*/ 477975 w 609272"/>
                <a:gd name="connsiteY13" fmla="*/ 357980 h 523426"/>
                <a:gd name="connsiteX14" fmla="*/ 477975 w 609272"/>
                <a:gd name="connsiteY14" fmla="*/ 302468 h 523426"/>
                <a:gd name="connsiteX15" fmla="*/ 507062 w 609272"/>
                <a:gd name="connsiteY15" fmla="*/ 290969 h 523426"/>
                <a:gd name="connsiteX16" fmla="*/ 533567 w 609272"/>
                <a:gd name="connsiteY16" fmla="*/ 302468 h 523426"/>
                <a:gd name="connsiteX17" fmla="*/ 596505 w 609272"/>
                <a:gd name="connsiteY17" fmla="*/ 378995 h 523426"/>
                <a:gd name="connsiteX18" fmla="*/ 598490 w 609272"/>
                <a:gd name="connsiteY18" fmla="*/ 434507 h 523426"/>
                <a:gd name="connsiteX19" fmla="*/ 527710 w 609272"/>
                <a:gd name="connsiteY19" fmla="*/ 511035 h 523426"/>
                <a:gd name="connsiteX20" fmla="*/ 501602 w 609272"/>
                <a:gd name="connsiteY20" fmla="*/ 523426 h 523426"/>
                <a:gd name="connsiteX21" fmla="*/ 472118 w 609272"/>
                <a:gd name="connsiteY21" fmla="*/ 455523 h 523426"/>
                <a:gd name="connsiteX22" fmla="*/ 481251 w 609272"/>
                <a:gd name="connsiteY22" fmla="*/ 445610 h 523426"/>
                <a:gd name="connsiteX23" fmla="*/ 371160 w 609272"/>
                <a:gd name="connsiteY23" fmla="*/ 410816 h 523426"/>
                <a:gd name="connsiteX24" fmla="*/ 291446 w 609272"/>
                <a:gd name="connsiteY24" fmla="*/ 332405 h 523426"/>
                <a:gd name="connsiteX25" fmla="*/ 268713 w 609272"/>
                <a:gd name="connsiteY25" fmla="*/ 300088 h 523426"/>
                <a:gd name="connsiteX26" fmla="*/ 243895 w 609272"/>
                <a:gd name="connsiteY26" fmla="*/ 261725 h 523426"/>
                <a:gd name="connsiteX27" fmla="*/ 186814 w 609272"/>
                <a:gd name="connsiteY27" fmla="*/ 184405 h 523426"/>
                <a:gd name="connsiteX28" fmla="*/ 54188 w 609272"/>
                <a:gd name="connsiteY28" fmla="*/ 133452 h 523426"/>
                <a:gd name="connsiteX29" fmla="*/ 37908 w 609272"/>
                <a:gd name="connsiteY29" fmla="*/ 133849 h 523426"/>
                <a:gd name="connsiteX30" fmla="*/ 35526 w 609272"/>
                <a:gd name="connsiteY30" fmla="*/ 133948 h 523426"/>
                <a:gd name="connsiteX31" fmla="*/ 37908 w 609272"/>
                <a:gd name="connsiteY31" fmla="*/ 55339 h 523426"/>
                <a:gd name="connsiteX32" fmla="*/ 54586 w 609272"/>
                <a:gd name="connsiteY32" fmla="*/ 54942 h 523426"/>
                <a:gd name="connsiteX33" fmla="*/ 499664 w 609272"/>
                <a:gd name="connsiteY33" fmla="*/ 55 h 523426"/>
                <a:gd name="connsiteX34" fmla="*/ 527712 w 609272"/>
                <a:gd name="connsiteY34" fmla="*/ 12333 h 523426"/>
                <a:gd name="connsiteX35" fmla="*/ 598490 w 609272"/>
                <a:gd name="connsiteY35" fmla="*/ 88858 h 523426"/>
                <a:gd name="connsiteX36" fmla="*/ 596505 w 609272"/>
                <a:gd name="connsiteY36" fmla="*/ 144467 h 523426"/>
                <a:gd name="connsiteX37" fmla="*/ 533568 w 609272"/>
                <a:gd name="connsiteY37" fmla="*/ 220992 h 523426"/>
                <a:gd name="connsiteX38" fmla="*/ 477978 w 609272"/>
                <a:gd name="connsiteY38" fmla="*/ 220992 h 523426"/>
                <a:gd name="connsiteX39" fmla="*/ 477978 w 609272"/>
                <a:gd name="connsiteY39" fmla="*/ 165383 h 523426"/>
                <a:gd name="connsiteX40" fmla="*/ 485125 w 609272"/>
                <a:gd name="connsiteY40" fmla="*/ 156759 h 523426"/>
                <a:gd name="connsiteX41" fmla="*/ 382878 w 609272"/>
                <a:gd name="connsiteY41" fmla="*/ 204240 h 523426"/>
                <a:gd name="connsiteX42" fmla="*/ 350318 w 609272"/>
                <a:gd name="connsiteY42" fmla="*/ 243493 h 523426"/>
                <a:gd name="connsiteX43" fmla="*/ 334037 w 609272"/>
                <a:gd name="connsiteY43" fmla="*/ 218315 h 523426"/>
                <a:gd name="connsiteX44" fmla="*/ 316268 w 609272"/>
                <a:gd name="connsiteY44" fmla="*/ 190759 h 523426"/>
                <a:gd name="connsiteX45" fmla="*/ 304753 w 609272"/>
                <a:gd name="connsiteY45" fmla="*/ 174106 h 523426"/>
                <a:gd name="connsiteX46" fmla="*/ 371164 w 609272"/>
                <a:gd name="connsiteY46" fmla="*/ 112648 h 523426"/>
                <a:gd name="connsiteX47" fmla="*/ 481254 w 609272"/>
                <a:gd name="connsiteY47" fmla="*/ 77756 h 523426"/>
                <a:gd name="connsiteX48" fmla="*/ 472121 w 609272"/>
                <a:gd name="connsiteY48" fmla="*/ 67843 h 523426"/>
                <a:gd name="connsiteX49" fmla="*/ 499664 w 609272"/>
                <a:gd name="connsiteY49" fmla="*/ 55 h 5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272" h="523426">
                  <a:moveTo>
                    <a:pt x="231569" y="280751"/>
                  </a:moveTo>
                  <a:cubicBezTo>
                    <a:pt x="238020" y="290960"/>
                    <a:pt x="244670" y="301366"/>
                    <a:pt x="251519" y="311575"/>
                  </a:cubicBezTo>
                  <a:cubicBezTo>
                    <a:pt x="259757" y="323964"/>
                    <a:pt x="268888" y="336848"/>
                    <a:pt x="278714" y="349634"/>
                  </a:cubicBezTo>
                  <a:cubicBezTo>
                    <a:pt x="219063" y="427535"/>
                    <a:pt x="144028" y="473324"/>
                    <a:pt x="37927" y="467972"/>
                  </a:cubicBezTo>
                  <a:cubicBezTo>
                    <a:pt x="-12493" y="465395"/>
                    <a:pt x="-12791" y="386899"/>
                    <a:pt x="37927" y="389476"/>
                  </a:cubicBezTo>
                  <a:cubicBezTo>
                    <a:pt x="94402" y="392350"/>
                    <a:pt x="146708" y="381151"/>
                    <a:pt x="186806" y="339029"/>
                  </a:cubicBezTo>
                  <a:cubicBezTo>
                    <a:pt x="203878" y="321089"/>
                    <a:pt x="218170" y="301267"/>
                    <a:pt x="231569" y="280751"/>
                  </a:cubicBezTo>
                  <a:close/>
                  <a:moveTo>
                    <a:pt x="54586" y="54942"/>
                  </a:moveTo>
                  <a:cubicBezTo>
                    <a:pt x="159416" y="54942"/>
                    <a:pt x="232777" y="106985"/>
                    <a:pt x="291446" y="191046"/>
                  </a:cubicBezTo>
                  <a:cubicBezTo>
                    <a:pt x="294027" y="194714"/>
                    <a:pt x="296508" y="198283"/>
                    <a:pt x="299090" y="202050"/>
                  </a:cubicBezTo>
                  <a:cubicBezTo>
                    <a:pt x="312094" y="221876"/>
                    <a:pt x="324503" y="242098"/>
                    <a:pt x="337607" y="261725"/>
                  </a:cubicBezTo>
                  <a:cubicBezTo>
                    <a:pt x="351207" y="281948"/>
                    <a:pt x="365700" y="301476"/>
                    <a:pt x="382874" y="319121"/>
                  </a:cubicBezTo>
                  <a:cubicBezTo>
                    <a:pt x="413052" y="350248"/>
                    <a:pt x="447400" y="363035"/>
                    <a:pt x="485123" y="366604"/>
                  </a:cubicBezTo>
                  <a:cubicBezTo>
                    <a:pt x="482740" y="363729"/>
                    <a:pt x="480457" y="360855"/>
                    <a:pt x="477975" y="357980"/>
                  </a:cubicBezTo>
                  <a:cubicBezTo>
                    <a:pt x="464177" y="341624"/>
                    <a:pt x="461894" y="318526"/>
                    <a:pt x="477975" y="302468"/>
                  </a:cubicBezTo>
                  <a:cubicBezTo>
                    <a:pt x="485321" y="295132"/>
                    <a:pt x="496341" y="290969"/>
                    <a:pt x="507062" y="290969"/>
                  </a:cubicBezTo>
                  <a:cubicBezTo>
                    <a:pt x="517088" y="290969"/>
                    <a:pt x="526916" y="294537"/>
                    <a:pt x="533567" y="302468"/>
                  </a:cubicBezTo>
                  <a:cubicBezTo>
                    <a:pt x="554910" y="327646"/>
                    <a:pt x="575162" y="353717"/>
                    <a:pt x="596505" y="378995"/>
                  </a:cubicBezTo>
                  <a:cubicBezTo>
                    <a:pt x="610303" y="392873"/>
                    <a:pt x="615664" y="415970"/>
                    <a:pt x="598490" y="434507"/>
                  </a:cubicBezTo>
                  <a:lnTo>
                    <a:pt x="527710" y="511035"/>
                  </a:lnTo>
                  <a:cubicBezTo>
                    <a:pt x="519669" y="519758"/>
                    <a:pt x="510437" y="523426"/>
                    <a:pt x="501602" y="523426"/>
                  </a:cubicBezTo>
                  <a:cubicBezTo>
                    <a:pt x="472218" y="523426"/>
                    <a:pt x="445812" y="484072"/>
                    <a:pt x="472118" y="455523"/>
                  </a:cubicBezTo>
                  <a:lnTo>
                    <a:pt x="481251" y="445610"/>
                  </a:lnTo>
                  <a:cubicBezTo>
                    <a:pt x="442635" y="442834"/>
                    <a:pt x="405508" y="433021"/>
                    <a:pt x="371160" y="410816"/>
                  </a:cubicBezTo>
                  <a:cubicBezTo>
                    <a:pt x="339493" y="390197"/>
                    <a:pt x="313980" y="362441"/>
                    <a:pt x="291446" y="332405"/>
                  </a:cubicBezTo>
                  <a:cubicBezTo>
                    <a:pt x="283504" y="321798"/>
                    <a:pt x="275959" y="310993"/>
                    <a:pt x="268713" y="300088"/>
                  </a:cubicBezTo>
                  <a:cubicBezTo>
                    <a:pt x="260175" y="287499"/>
                    <a:pt x="252134" y="274513"/>
                    <a:pt x="243895" y="261725"/>
                  </a:cubicBezTo>
                  <a:cubicBezTo>
                    <a:pt x="226721" y="234564"/>
                    <a:pt x="209150" y="207799"/>
                    <a:pt x="186814" y="184405"/>
                  </a:cubicBezTo>
                  <a:cubicBezTo>
                    <a:pt x="150580" y="146240"/>
                    <a:pt x="104420" y="133452"/>
                    <a:pt x="54188" y="133452"/>
                  </a:cubicBezTo>
                  <a:cubicBezTo>
                    <a:pt x="48729" y="133452"/>
                    <a:pt x="43368" y="133651"/>
                    <a:pt x="37908" y="133849"/>
                  </a:cubicBezTo>
                  <a:cubicBezTo>
                    <a:pt x="37114" y="133948"/>
                    <a:pt x="36320" y="133948"/>
                    <a:pt x="35526" y="133948"/>
                  </a:cubicBezTo>
                  <a:cubicBezTo>
                    <a:pt x="-12720" y="133948"/>
                    <a:pt x="-11727" y="57916"/>
                    <a:pt x="37908" y="55339"/>
                  </a:cubicBezTo>
                  <a:cubicBezTo>
                    <a:pt x="43567" y="55041"/>
                    <a:pt x="49126" y="54942"/>
                    <a:pt x="54586" y="54942"/>
                  </a:cubicBezTo>
                  <a:close/>
                  <a:moveTo>
                    <a:pt x="499664" y="55"/>
                  </a:moveTo>
                  <a:cubicBezTo>
                    <a:pt x="509173" y="-498"/>
                    <a:pt x="519100" y="3015"/>
                    <a:pt x="527712" y="12333"/>
                  </a:cubicBezTo>
                  <a:lnTo>
                    <a:pt x="598490" y="88858"/>
                  </a:lnTo>
                  <a:cubicBezTo>
                    <a:pt x="615664" y="107394"/>
                    <a:pt x="610303" y="130590"/>
                    <a:pt x="596505" y="144467"/>
                  </a:cubicBezTo>
                  <a:cubicBezTo>
                    <a:pt x="575162" y="169645"/>
                    <a:pt x="554911" y="195715"/>
                    <a:pt x="533568" y="220992"/>
                  </a:cubicBezTo>
                  <a:cubicBezTo>
                    <a:pt x="519770" y="237347"/>
                    <a:pt x="492173" y="235068"/>
                    <a:pt x="477978" y="220992"/>
                  </a:cubicBezTo>
                  <a:cubicBezTo>
                    <a:pt x="461896" y="204834"/>
                    <a:pt x="464179" y="181837"/>
                    <a:pt x="477978" y="165383"/>
                  </a:cubicBezTo>
                  <a:cubicBezTo>
                    <a:pt x="480360" y="162607"/>
                    <a:pt x="482743" y="159633"/>
                    <a:pt x="485125" y="156759"/>
                  </a:cubicBezTo>
                  <a:cubicBezTo>
                    <a:pt x="447403" y="160327"/>
                    <a:pt x="413056" y="173114"/>
                    <a:pt x="382878" y="204240"/>
                  </a:cubicBezTo>
                  <a:cubicBezTo>
                    <a:pt x="370866" y="216531"/>
                    <a:pt x="360244" y="229814"/>
                    <a:pt x="350318" y="243493"/>
                  </a:cubicBezTo>
                  <a:cubicBezTo>
                    <a:pt x="344858" y="235266"/>
                    <a:pt x="339497" y="226840"/>
                    <a:pt x="334037" y="218315"/>
                  </a:cubicBezTo>
                  <a:cubicBezTo>
                    <a:pt x="328280" y="209295"/>
                    <a:pt x="322324" y="199878"/>
                    <a:pt x="316268" y="190759"/>
                  </a:cubicBezTo>
                  <a:cubicBezTo>
                    <a:pt x="312496" y="185009"/>
                    <a:pt x="308624" y="179458"/>
                    <a:pt x="304753" y="174106"/>
                  </a:cubicBezTo>
                  <a:cubicBezTo>
                    <a:pt x="324011" y="150613"/>
                    <a:pt x="345553" y="129301"/>
                    <a:pt x="371164" y="112648"/>
                  </a:cubicBezTo>
                  <a:cubicBezTo>
                    <a:pt x="405511" y="90345"/>
                    <a:pt x="442638" y="80531"/>
                    <a:pt x="481254" y="77756"/>
                  </a:cubicBezTo>
                  <a:lnTo>
                    <a:pt x="472121" y="67843"/>
                  </a:lnTo>
                  <a:cubicBezTo>
                    <a:pt x="446361" y="39964"/>
                    <a:pt x="471134" y="1714"/>
                    <a:pt x="499664" y="55"/>
                  </a:cubicBezTo>
                  <a:close/>
                </a:path>
              </a:pathLst>
            </a:custGeom>
            <a:solidFill>
              <a:schemeClr val="bg1"/>
            </a:solidFill>
            <a:ln>
              <a:noFill/>
            </a:ln>
          </p:spPr>
          <p:txBody>
            <a:bodyPr/>
            <a:lstStyle/>
            <a:p>
              <a:endParaRPr lang="zh-CN" altLang="en-US"/>
            </a:p>
          </p:txBody>
        </p:sp>
      </p:grpSp>
      <p:pic>
        <p:nvPicPr>
          <p:cNvPr id="2" name="图片 1">
            <a:extLst>
              <a:ext uri="{FF2B5EF4-FFF2-40B4-BE49-F238E27FC236}">
                <a16:creationId xmlns:a16="http://schemas.microsoft.com/office/drawing/2014/main" id="{3BEB0BCB-9DA7-A408-4D7E-7460450C678B}"/>
              </a:ext>
            </a:extLst>
          </p:cNvPr>
          <p:cNvPicPr>
            <a:picLocks noChangeAspect="1"/>
          </p:cNvPicPr>
          <p:nvPr/>
        </p:nvPicPr>
        <p:blipFill>
          <a:blip r:embed="rId3"/>
          <a:stretch>
            <a:fillRect/>
          </a:stretch>
        </p:blipFill>
        <p:spPr>
          <a:xfrm>
            <a:off x="6526510" y="421661"/>
            <a:ext cx="5274310" cy="2711450"/>
          </a:xfrm>
          <a:prstGeom prst="rect">
            <a:avLst/>
          </a:prstGeom>
        </p:spPr>
      </p:pic>
      <p:sp>
        <p:nvSpPr>
          <p:cNvPr id="6" name="文本框 5">
            <a:extLst>
              <a:ext uri="{FF2B5EF4-FFF2-40B4-BE49-F238E27FC236}">
                <a16:creationId xmlns:a16="http://schemas.microsoft.com/office/drawing/2014/main" id="{5A5955DC-308A-40DD-0DB2-B83B120693AA}"/>
              </a:ext>
            </a:extLst>
          </p:cNvPr>
          <p:cNvSpPr txBox="1"/>
          <p:nvPr/>
        </p:nvSpPr>
        <p:spPr>
          <a:xfrm>
            <a:off x="7138219" y="1071716"/>
            <a:ext cx="1392725" cy="369332"/>
          </a:xfrm>
          <a:prstGeom prst="rect">
            <a:avLst/>
          </a:prstGeom>
          <a:noFill/>
        </p:spPr>
        <p:txBody>
          <a:bodyPr wrap="square" rtlCol="0">
            <a:spAutoFit/>
          </a:bodyPr>
          <a:lstStyle/>
          <a:p>
            <a:r>
              <a:rPr lang="zh-CN" altLang="en-US" dirty="0">
                <a:solidFill>
                  <a:schemeClr val="bg1"/>
                </a:solidFill>
              </a:rPr>
              <a:t>内部文件</a:t>
            </a:r>
          </a:p>
        </p:txBody>
      </p:sp>
      <p:pic>
        <p:nvPicPr>
          <p:cNvPr id="7" name="图片 6">
            <a:extLst>
              <a:ext uri="{FF2B5EF4-FFF2-40B4-BE49-F238E27FC236}">
                <a16:creationId xmlns:a16="http://schemas.microsoft.com/office/drawing/2014/main" id="{E92FD456-C1F3-664A-4F25-8FA78D84E4AD}"/>
              </a:ext>
            </a:extLst>
          </p:cNvPr>
          <p:cNvPicPr>
            <a:picLocks noChangeAspect="1"/>
          </p:cNvPicPr>
          <p:nvPr/>
        </p:nvPicPr>
        <p:blipFill>
          <a:blip r:embed="rId4"/>
          <a:stretch>
            <a:fillRect/>
          </a:stretch>
        </p:blipFill>
        <p:spPr>
          <a:xfrm>
            <a:off x="6472644" y="3266946"/>
            <a:ext cx="1722378" cy="2348161"/>
          </a:xfrm>
          <a:prstGeom prst="rect">
            <a:avLst/>
          </a:prstGeom>
        </p:spPr>
      </p:pic>
      <p:sp>
        <p:nvSpPr>
          <p:cNvPr id="15" name="箭头: 右 14">
            <a:extLst>
              <a:ext uri="{FF2B5EF4-FFF2-40B4-BE49-F238E27FC236}">
                <a16:creationId xmlns:a16="http://schemas.microsoft.com/office/drawing/2014/main" id="{48253B57-BC31-EFA2-1A7C-13CD014735D2}"/>
              </a:ext>
            </a:extLst>
          </p:cNvPr>
          <p:cNvSpPr/>
          <p:nvPr/>
        </p:nvSpPr>
        <p:spPr>
          <a:xfrm>
            <a:off x="8252568" y="3734779"/>
            <a:ext cx="556751" cy="5028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15DDE5AC-6F39-35D9-310F-BA9F21C8D37D}"/>
              </a:ext>
            </a:extLst>
          </p:cNvPr>
          <p:cNvPicPr>
            <a:picLocks noChangeAspect="1"/>
          </p:cNvPicPr>
          <p:nvPr/>
        </p:nvPicPr>
        <p:blipFill>
          <a:blip r:embed="rId5"/>
          <a:stretch>
            <a:fillRect/>
          </a:stretch>
        </p:blipFill>
        <p:spPr>
          <a:xfrm>
            <a:off x="8868838" y="3297756"/>
            <a:ext cx="3309641" cy="34285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rLst="">
                                      <p:cBhvr>
                                        <p:cTn id="7" dur="500"/>
                                        <p:tgtEl>
                                          <p:spTgt spid="8"/>
                                        </p:tgtEl>
                                      </p:cBhvr>
                                    </p:animEffect>
                                  </p:childTnLst>
                                </p:cTn>
                              </p:par>
                            </p:childTnLst>
                          </p:cTn>
                        </p:par>
                        <p:par>
                          <p:cTn id="8" fill="hold">
                            <p:stCondLst>
                              <p:cond delay="500"/>
                            </p:stCondLst>
                            <p:childTnLst>
                              <p:par>
                                <p:cTn id="9" presetID="14" presetClass="entr" presetSubtype="10" fill="hold" grpId="1"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rLst="">
                                      <p:cBhvr>
                                        <p:cTn id="11" dur="500"/>
                                        <p:tgtEl>
                                          <p:spTgt spid="9"/>
                                        </p:tgtEl>
                                      </p:cBhvr>
                                    </p:animEffect>
                                  </p:childTnLst>
                                </p:cTn>
                              </p:par>
                            </p:childTnLst>
                          </p:cTn>
                        </p:par>
                        <p:par>
                          <p:cTn id="12" fill="hold">
                            <p:stCondLst>
                              <p:cond delay="1000"/>
                            </p:stCondLst>
                            <p:childTnLst>
                              <p:par>
                                <p:cTn id="13" presetID="14" presetClass="entr" presetSubtype="10" fill="hold" grpId="2"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rLst="">
                                      <p:cBhvr>
                                        <p:cTn id="15" dur="500"/>
                                        <p:tgtEl>
                                          <p:spTgt spid="10"/>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randombar(horizontal)" prLst="">
                                      <p:cBhvr>
                                        <p:cTn id="19" dur="500"/>
                                        <p:tgtEl>
                                          <p:spTgt spid="24"/>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randombar(horizontal)" prLst="">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l="10992" t="-1" r="14504" b="-4428"/>
          <a:stretch>
            <a:fillRect/>
          </a:stretch>
        </p:blipFill>
        <p:spPr>
          <a:xfrm>
            <a:off x="122830" y="150126"/>
            <a:ext cx="832513" cy="777922"/>
          </a:xfrm>
          <a:prstGeom prst="rect">
            <a:avLst/>
          </a:prstGeom>
        </p:spPr>
      </p:pic>
      <p:sp>
        <p:nvSpPr>
          <p:cNvPr id="4" name="矩形 3"/>
          <p:cNvSpPr/>
          <p:nvPr/>
        </p:nvSpPr>
        <p:spPr>
          <a:xfrm>
            <a:off x="166805" y="246699"/>
            <a:ext cx="744562" cy="584775"/>
          </a:xfrm>
          <a:prstGeom prst="rect">
            <a:avLst/>
          </a:prstGeom>
        </p:spPr>
        <p:txBody>
          <a:bodyPr wrap="square">
            <a:spAutoFit/>
          </a:bodyPr>
          <a:lstStyle/>
          <a:p>
            <a:pPr algn="ctr"/>
            <a:r>
              <a:rPr lang="en-US" altLang="zh-CN" sz="3200" b="1">
                <a:solidFill>
                  <a:srgbClr val="61D4EA"/>
                </a:solidFill>
                <a:latin typeface="仓耳青禾体-谷力 W05" panose="02020400000000000000" pitchFamily="18" charset="-122"/>
                <a:ea typeface="仓耳青禾体-谷力 W05" panose="02020400000000000000" pitchFamily="18" charset="-122"/>
              </a:rPr>
              <a:t>03</a:t>
            </a:r>
            <a:endParaRPr lang="zh-CN" altLang="en-US" sz="3200"/>
          </a:p>
        </p:txBody>
      </p:sp>
      <p:sp>
        <p:nvSpPr>
          <p:cNvPr id="5" name="矩形 4"/>
          <p:cNvSpPr/>
          <p:nvPr/>
        </p:nvSpPr>
        <p:spPr>
          <a:xfrm>
            <a:off x="999319" y="246698"/>
            <a:ext cx="5224060" cy="584775"/>
          </a:xfrm>
          <a:prstGeom prst="rect">
            <a:avLst/>
          </a:prstGeom>
        </p:spPr>
        <p:txBody>
          <a:bodyPr wrap="square">
            <a:spAutoFit/>
          </a:bodyPr>
          <a:lstStyle/>
          <a:p>
            <a:pPr algn="ctr"/>
            <a:r>
              <a:rPr lang="en-US" altLang="zh-CN" sz="3200" b="1" dirty="0">
                <a:solidFill>
                  <a:srgbClr val="61D4EA"/>
                </a:solidFill>
                <a:latin typeface="仓耳青禾体-谷力 W05" panose="02020400000000000000" pitchFamily="18" charset="-122"/>
                <a:ea typeface="仓耳青禾体-谷力 W05" panose="02020400000000000000" pitchFamily="18" charset="-122"/>
              </a:rPr>
              <a:t>CTF</a:t>
            </a:r>
            <a:r>
              <a:rPr lang="zh-CN" altLang="en-US" sz="3200" b="1" dirty="0">
                <a:solidFill>
                  <a:srgbClr val="61D4EA"/>
                </a:solidFill>
                <a:latin typeface="仓耳青禾体-谷力 W05" panose="02020400000000000000" pitchFamily="18" charset="-122"/>
                <a:ea typeface="仓耳青禾体-谷力 W05" panose="02020400000000000000" pitchFamily="18" charset="-122"/>
              </a:rPr>
              <a:t>个人经历</a:t>
            </a:r>
          </a:p>
        </p:txBody>
      </p:sp>
      <p:pic>
        <p:nvPicPr>
          <p:cNvPr id="2" name="图片 1">
            <a:extLst>
              <a:ext uri="{FF2B5EF4-FFF2-40B4-BE49-F238E27FC236}">
                <a16:creationId xmlns:a16="http://schemas.microsoft.com/office/drawing/2014/main" id="{CC6C67C3-111C-6BB2-8EE7-A52F26376AE2}"/>
              </a:ext>
            </a:extLst>
          </p:cNvPr>
          <p:cNvPicPr>
            <a:picLocks noChangeAspect="1"/>
          </p:cNvPicPr>
          <p:nvPr/>
        </p:nvPicPr>
        <p:blipFill>
          <a:blip r:embed="rId3"/>
          <a:stretch>
            <a:fillRect/>
          </a:stretch>
        </p:blipFill>
        <p:spPr>
          <a:xfrm>
            <a:off x="539085" y="1139846"/>
            <a:ext cx="11377611" cy="2488258"/>
          </a:xfrm>
          <a:prstGeom prst="rect">
            <a:avLst/>
          </a:prstGeom>
        </p:spPr>
      </p:pic>
      <p:sp>
        <p:nvSpPr>
          <p:cNvPr id="16" name="文本框 15">
            <a:extLst>
              <a:ext uri="{FF2B5EF4-FFF2-40B4-BE49-F238E27FC236}">
                <a16:creationId xmlns:a16="http://schemas.microsoft.com/office/drawing/2014/main" id="{F7A88F0D-2BFE-7603-14DF-5A53BEDE14D4}"/>
              </a:ext>
            </a:extLst>
          </p:cNvPr>
          <p:cNvSpPr txBox="1"/>
          <p:nvPr/>
        </p:nvSpPr>
        <p:spPr>
          <a:xfrm>
            <a:off x="1071716" y="3765755"/>
            <a:ext cx="7944465" cy="646331"/>
          </a:xfrm>
          <a:prstGeom prst="rect">
            <a:avLst/>
          </a:prstGeom>
          <a:noFill/>
        </p:spPr>
        <p:txBody>
          <a:bodyPr wrap="square" rtlCol="0">
            <a:spAutoFit/>
          </a:bodyPr>
          <a:lstStyle/>
          <a:p>
            <a:pPr algn="just"/>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得到了</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_</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那就是摩斯密码</a:t>
            </a:r>
          </a:p>
          <a:p>
            <a:r>
              <a:rPr lang="zh-CN" altLang="zh-CN" sz="1800" dirty="0">
                <a:solidFill>
                  <a:schemeClr val="bg1"/>
                </a:solidFill>
                <a:effectLst/>
                <a:latin typeface="Arial" panose="020B0604020202020204" pitchFamily="34" charset="0"/>
                <a:ea typeface="等线" panose="02010600030101010101" pitchFamily="2" charset="-122"/>
                <a:cs typeface="Arial" panose="020B0604020202020204" pitchFamily="34" charset="0"/>
              </a:rPr>
              <a:t>根据摩斯密码对照表我们将其进行破译，破译后得到</a:t>
            </a:r>
            <a:r>
              <a:rPr lang="en-US" altLang="zh-CN" sz="1800" dirty="0">
                <a:solidFill>
                  <a:schemeClr val="bg1"/>
                </a:solidFill>
                <a:effectLst/>
                <a:latin typeface="Arial" panose="020B0604020202020204" pitchFamily="34" charset="0"/>
                <a:ea typeface="等线" panose="02010600030101010101" pitchFamily="2" charset="-122"/>
              </a:rPr>
              <a:t>7A57A5A743894A0E</a:t>
            </a:r>
            <a:r>
              <a:rPr lang="zh-CN" altLang="zh-CN" sz="1800" dirty="0">
                <a:solidFill>
                  <a:schemeClr val="bg1"/>
                </a:solidFill>
                <a:effectLst/>
                <a:latin typeface="Arial" panose="020B0604020202020204" pitchFamily="34" charset="0"/>
                <a:ea typeface="等线" panose="02010600030101010101" pitchFamily="2" charset="-122"/>
                <a:cs typeface="Arial" panose="020B0604020202020204" pitchFamily="34" charset="0"/>
              </a:rPr>
              <a:t>。</a:t>
            </a:r>
            <a:endParaRPr lang="zh-CN" altLang="en-US" dirty="0">
              <a:solidFill>
                <a:schemeClr val="bg1"/>
              </a:solidFill>
            </a:endParaRPr>
          </a:p>
        </p:txBody>
      </p:sp>
      <p:pic>
        <p:nvPicPr>
          <p:cNvPr id="17" name="图片 16">
            <a:extLst>
              <a:ext uri="{FF2B5EF4-FFF2-40B4-BE49-F238E27FC236}">
                <a16:creationId xmlns:a16="http://schemas.microsoft.com/office/drawing/2014/main" id="{CA10A26F-30AE-FEF9-EF89-F0B4B0B455BA}"/>
              </a:ext>
            </a:extLst>
          </p:cNvPr>
          <p:cNvPicPr>
            <a:picLocks noChangeAspect="1"/>
          </p:cNvPicPr>
          <p:nvPr/>
        </p:nvPicPr>
        <p:blipFill>
          <a:blip r:embed="rId4"/>
          <a:stretch>
            <a:fillRect/>
          </a:stretch>
        </p:blipFill>
        <p:spPr>
          <a:xfrm>
            <a:off x="1071716" y="4549737"/>
            <a:ext cx="9246122" cy="23082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l="10992" t="-1" r="14504" b="-4428"/>
          <a:stretch>
            <a:fillRect/>
          </a:stretch>
        </p:blipFill>
        <p:spPr>
          <a:xfrm>
            <a:off x="122830" y="150126"/>
            <a:ext cx="832513" cy="777922"/>
          </a:xfrm>
          <a:prstGeom prst="rect">
            <a:avLst/>
          </a:prstGeom>
        </p:spPr>
      </p:pic>
      <p:sp>
        <p:nvSpPr>
          <p:cNvPr id="4" name="矩形 3"/>
          <p:cNvSpPr/>
          <p:nvPr/>
        </p:nvSpPr>
        <p:spPr>
          <a:xfrm>
            <a:off x="166805" y="246699"/>
            <a:ext cx="744562" cy="584775"/>
          </a:xfrm>
          <a:prstGeom prst="rect">
            <a:avLst/>
          </a:prstGeom>
        </p:spPr>
        <p:txBody>
          <a:bodyPr wrap="square">
            <a:spAutoFit/>
          </a:bodyPr>
          <a:lstStyle/>
          <a:p>
            <a:pPr algn="ctr"/>
            <a:r>
              <a:rPr lang="en-US" altLang="zh-CN" sz="3200" b="1">
                <a:solidFill>
                  <a:srgbClr val="61D4EA"/>
                </a:solidFill>
                <a:latin typeface="仓耳青禾体-谷力 W05" panose="02020400000000000000" pitchFamily="18" charset="-122"/>
                <a:ea typeface="仓耳青禾体-谷力 W05" panose="02020400000000000000" pitchFamily="18" charset="-122"/>
              </a:rPr>
              <a:t>03</a:t>
            </a:r>
            <a:endParaRPr lang="zh-CN" altLang="en-US" sz="3200"/>
          </a:p>
        </p:txBody>
      </p:sp>
      <p:sp>
        <p:nvSpPr>
          <p:cNvPr id="5" name="矩形 4"/>
          <p:cNvSpPr/>
          <p:nvPr/>
        </p:nvSpPr>
        <p:spPr>
          <a:xfrm>
            <a:off x="999319" y="246698"/>
            <a:ext cx="5224060" cy="584775"/>
          </a:xfrm>
          <a:prstGeom prst="rect">
            <a:avLst/>
          </a:prstGeom>
        </p:spPr>
        <p:txBody>
          <a:bodyPr wrap="square">
            <a:spAutoFit/>
          </a:bodyPr>
          <a:lstStyle/>
          <a:p>
            <a:pPr algn="ctr"/>
            <a:r>
              <a:rPr lang="en-US" altLang="zh-CN" sz="3200" b="1" dirty="0">
                <a:solidFill>
                  <a:srgbClr val="61D4EA"/>
                </a:solidFill>
                <a:latin typeface="仓耳青禾体-谷力 W05" panose="02020400000000000000" pitchFamily="18" charset="-122"/>
                <a:ea typeface="仓耳青禾体-谷力 W05" panose="02020400000000000000" pitchFamily="18" charset="-122"/>
              </a:rPr>
              <a:t>CTF</a:t>
            </a:r>
            <a:r>
              <a:rPr lang="zh-CN" altLang="en-US" sz="3200" b="1" dirty="0">
                <a:solidFill>
                  <a:srgbClr val="61D4EA"/>
                </a:solidFill>
                <a:latin typeface="仓耳青禾体-谷力 W05" panose="02020400000000000000" pitchFamily="18" charset="-122"/>
                <a:ea typeface="仓耳青禾体-谷力 W05" panose="02020400000000000000" pitchFamily="18" charset="-122"/>
              </a:rPr>
              <a:t>个人经历</a:t>
            </a:r>
          </a:p>
        </p:txBody>
      </p:sp>
      <p:sp>
        <p:nvSpPr>
          <p:cNvPr id="2" name="îŝlîḋê"/>
          <p:cNvSpPr txBox="1"/>
          <p:nvPr/>
        </p:nvSpPr>
        <p:spPr>
          <a:xfrm>
            <a:off x="4133137" y="1445674"/>
            <a:ext cx="325229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400" b="1" dirty="0">
                <a:solidFill>
                  <a:srgbClr val="61D4EA"/>
                </a:solidFill>
                <a:latin typeface="仓耳青禾体-谷力 W05" panose="02020400000000000000" pitchFamily="18" charset="-122"/>
                <a:ea typeface="仓耳青禾体-谷力 W05" panose="02020400000000000000" pitchFamily="18" charset="-122"/>
              </a:rPr>
              <a:t>还是无序，这种形式和</a:t>
            </a:r>
            <a:r>
              <a:rPr lang="en-US" altLang="zh-CN" sz="2400" b="1" dirty="0">
                <a:solidFill>
                  <a:srgbClr val="61D4EA"/>
                </a:solidFill>
                <a:latin typeface="仓耳青禾体-谷力 W05" panose="02020400000000000000" pitchFamily="18" charset="-122"/>
                <a:ea typeface="仓耳青禾体-谷力 W05" panose="02020400000000000000" pitchFamily="18" charset="-122"/>
              </a:rPr>
              <a:t>md5</a:t>
            </a:r>
            <a:r>
              <a:rPr lang="zh-CN" altLang="en-US" sz="2400" b="1" dirty="0">
                <a:solidFill>
                  <a:srgbClr val="61D4EA"/>
                </a:solidFill>
                <a:latin typeface="仓耳青禾体-谷力 W05" panose="02020400000000000000" pitchFamily="18" charset="-122"/>
                <a:ea typeface="仓耳青禾体-谷力 W05" panose="02020400000000000000" pitchFamily="18" charset="-122"/>
              </a:rPr>
              <a:t>有些相似，解码吧！</a:t>
            </a:r>
          </a:p>
          <a:p>
            <a:pPr algn="r">
              <a:spcBef>
                <a:spcPct val="0"/>
              </a:spcBef>
            </a:pPr>
            <a:r>
              <a:rPr lang="zh-CN" altLang="en-US" sz="2400" b="1" dirty="0">
                <a:solidFill>
                  <a:srgbClr val="61D4EA"/>
                </a:solidFill>
                <a:latin typeface="仓耳青禾体-谷力 W05" panose="02020400000000000000" pitchFamily="18" charset="-122"/>
                <a:ea typeface="仓耳青禾体-谷力 W05" panose="02020400000000000000" pitchFamily="18" charset="-122"/>
              </a:rPr>
              <a:t>在</a:t>
            </a:r>
            <a:r>
              <a:rPr lang="en-US" altLang="zh-CN" sz="2400" b="1" dirty="0">
                <a:solidFill>
                  <a:srgbClr val="61D4EA"/>
                </a:solidFill>
                <a:latin typeface="仓耳青禾体-谷力 W05" panose="02020400000000000000" pitchFamily="18" charset="-122"/>
                <a:ea typeface="仓耳青禾体-谷力 W05" panose="02020400000000000000" pitchFamily="18" charset="-122"/>
              </a:rPr>
              <a:t>http://www-cmd5-com/</a:t>
            </a:r>
            <a:r>
              <a:rPr lang="zh-CN" altLang="en-US" sz="2400" b="1" dirty="0">
                <a:solidFill>
                  <a:srgbClr val="61D4EA"/>
                </a:solidFill>
                <a:latin typeface="仓耳青禾体-谷力 W05" panose="02020400000000000000" pitchFamily="18" charset="-122"/>
                <a:ea typeface="仓耳青禾体-谷力 W05" panose="02020400000000000000" pitchFamily="18" charset="-122"/>
              </a:rPr>
              <a:t>中输入这个字串</a:t>
            </a:r>
          </a:p>
        </p:txBody>
      </p:sp>
      <p:pic>
        <p:nvPicPr>
          <p:cNvPr id="9" name="图片 8">
            <a:extLst>
              <a:ext uri="{FF2B5EF4-FFF2-40B4-BE49-F238E27FC236}">
                <a16:creationId xmlns:a16="http://schemas.microsoft.com/office/drawing/2014/main" id="{1E462A78-C13C-9D83-591B-54AAC9662642}"/>
              </a:ext>
            </a:extLst>
          </p:cNvPr>
          <p:cNvPicPr>
            <a:picLocks noChangeAspect="1"/>
          </p:cNvPicPr>
          <p:nvPr/>
        </p:nvPicPr>
        <p:blipFill>
          <a:blip r:embed="rId3"/>
          <a:stretch>
            <a:fillRect/>
          </a:stretch>
        </p:blipFill>
        <p:spPr>
          <a:xfrm>
            <a:off x="627155" y="2315065"/>
            <a:ext cx="8035064" cy="2884729"/>
          </a:xfrm>
          <a:prstGeom prst="rect">
            <a:avLst/>
          </a:prstGeom>
        </p:spPr>
      </p:pic>
      <p:sp>
        <p:nvSpPr>
          <p:cNvPr id="17" name="文本框 16">
            <a:extLst>
              <a:ext uri="{FF2B5EF4-FFF2-40B4-BE49-F238E27FC236}">
                <a16:creationId xmlns:a16="http://schemas.microsoft.com/office/drawing/2014/main" id="{1E594CFD-EF0D-29CB-5310-C91939EE6E47}"/>
              </a:ext>
            </a:extLst>
          </p:cNvPr>
          <p:cNvSpPr txBox="1"/>
          <p:nvPr/>
        </p:nvSpPr>
        <p:spPr>
          <a:xfrm>
            <a:off x="1229032" y="5633884"/>
            <a:ext cx="2664542" cy="369332"/>
          </a:xfrm>
          <a:prstGeom prst="rect">
            <a:avLst/>
          </a:prstGeom>
          <a:noFill/>
        </p:spPr>
        <p:txBody>
          <a:bodyPr wrap="square" rtlCol="0">
            <a:spAutoFit/>
          </a:bodyPr>
          <a:lstStyle/>
          <a:p>
            <a:r>
              <a:rPr lang="zh-CN" altLang="zh-CN" sz="1800" dirty="0">
                <a:solidFill>
                  <a:schemeClr val="bg1"/>
                </a:solidFill>
                <a:effectLst/>
                <a:ea typeface="等线" panose="02010600030101010101" pitchFamily="2" charset="-122"/>
                <a:cs typeface="Times New Roman" panose="02020603050405020304" pitchFamily="18" charset="0"/>
              </a:rPr>
              <a:t>得到答案</a:t>
            </a:r>
            <a:r>
              <a:rPr lang="en-US" altLang="zh-CN" sz="1800" dirty="0">
                <a:solidFill>
                  <a:schemeClr val="bg1"/>
                </a:solidFill>
                <a:effectLst/>
                <a:ea typeface="等线" panose="02010600030101010101" pitchFamily="2" charset="-122"/>
                <a:cs typeface="Times New Roman" panose="02020603050405020304" pitchFamily="18" charset="0"/>
              </a:rPr>
              <a:t>admin</a:t>
            </a:r>
            <a:endParaRPr lang="zh-CN" alt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515971" y="2019868"/>
            <a:ext cx="6730621" cy="15923"/>
            <a:chOff x="5515971" y="2019868"/>
            <a:chExt cx="6730621" cy="15923"/>
          </a:xfrm>
        </p:grpSpPr>
        <p:cxnSp>
          <p:nvCxnSpPr>
            <p:cNvPr id="4" name="直接连接符 3"/>
            <p:cNvCxnSpPr/>
            <p:nvPr/>
          </p:nvCxnSpPr>
          <p:spPr>
            <a:xfrm>
              <a:off x="5622879" y="2019868"/>
              <a:ext cx="6623713" cy="0"/>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515971" y="2035791"/>
              <a:ext cx="2686334" cy="0"/>
            </a:xfrm>
            <a:prstGeom prst="line">
              <a:avLst/>
            </a:prstGeom>
            <a:ln w="76200">
              <a:solidFill>
                <a:srgbClr val="61D4EA"/>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175145" y="4810837"/>
            <a:ext cx="8639032" cy="22745"/>
            <a:chOff x="-175145" y="4810837"/>
            <a:chExt cx="8639032" cy="22745"/>
          </a:xfrm>
        </p:grpSpPr>
        <p:cxnSp>
          <p:nvCxnSpPr>
            <p:cNvPr id="8" name="直接连接符 7"/>
            <p:cNvCxnSpPr/>
            <p:nvPr/>
          </p:nvCxnSpPr>
          <p:spPr>
            <a:xfrm>
              <a:off x="-175145" y="4833582"/>
              <a:ext cx="6623713" cy="0"/>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777553" y="4810837"/>
              <a:ext cx="2686334" cy="0"/>
            </a:xfrm>
            <a:prstGeom prst="line">
              <a:avLst/>
            </a:prstGeom>
            <a:ln w="76200">
              <a:solidFill>
                <a:srgbClr val="61D4EA"/>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1040580" y="2711412"/>
            <a:ext cx="2096131" cy="1446550"/>
          </a:xfrm>
          <a:prstGeom prst="rect">
            <a:avLst/>
          </a:prstGeom>
        </p:spPr>
        <p:txBody>
          <a:bodyPr wrap="square">
            <a:spAutoFit/>
          </a:bodyPr>
          <a:lstStyle/>
          <a:p>
            <a:pPr algn="ctr"/>
            <a:r>
              <a:rPr lang="en-US" altLang="zh-CN" sz="8800" b="1" dirty="0">
                <a:solidFill>
                  <a:srgbClr val="61D4EA"/>
                </a:solidFill>
                <a:latin typeface="仓耳青禾体-谷力 W05" panose="02020400000000000000" pitchFamily="18" charset="-122"/>
                <a:ea typeface="仓耳青禾体-谷力 W05" panose="02020400000000000000" pitchFamily="18" charset="-122"/>
              </a:rPr>
              <a:t>04/</a:t>
            </a:r>
            <a:endParaRPr lang="zh-CN" altLang="en-US" sz="8800" b="1" dirty="0">
              <a:solidFill>
                <a:srgbClr val="61D4EA"/>
              </a:solidFill>
              <a:latin typeface="仓耳青禾体-谷力 W05" panose="02020400000000000000" pitchFamily="18" charset="-122"/>
              <a:ea typeface="仓耳青禾体-谷力 W05" panose="02020400000000000000" pitchFamily="18" charset="-122"/>
            </a:endParaRPr>
          </a:p>
        </p:txBody>
      </p:sp>
      <p:sp>
        <p:nvSpPr>
          <p:cNvPr id="11" name="矩形 10"/>
          <p:cNvSpPr/>
          <p:nvPr/>
        </p:nvSpPr>
        <p:spPr>
          <a:xfrm>
            <a:off x="3568044" y="2503650"/>
            <a:ext cx="7270907" cy="769441"/>
          </a:xfrm>
          <a:prstGeom prst="rect">
            <a:avLst/>
          </a:prstGeom>
        </p:spPr>
        <p:txBody>
          <a:bodyPr wrap="square">
            <a:spAutoFit/>
          </a:bodyPr>
          <a:lstStyle/>
          <a:p>
            <a:pPr algn="ctr"/>
            <a:r>
              <a:rPr lang="zh-CN" altLang="en-US" sz="4400" b="1" dirty="0">
                <a:solidFill>
                  <a:srgbClr val="61D4EA"/>
                </a:solidFill>
                <a:latin typeface="仓耳青禾体-谷力 W05" panose="02020400000000000000" pitchFamily="18" charset="-122"/>
                <a:ea typeface="仓耳青禾体-谷力 W05" panose="02020400000000000000" pitchFamily="18" charset="-122"/>
              </a:rPr>
              <a:t>个人感受</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rLst="">
                                      <p:cBhvr>
                                        <p:cTn id="10" dur="1000"/>
                                        <p:tgtEl>
                                          <p:spTgt spid="13"/>
                                        </p:tgtEl>
                                      </p:cBhvr>
                                    </p:animEffect>
                                  </p:childTnLst>
                                </p:cTn>
                              </p:par>
                              <p:par>
                                <p:cTn id="11" presetID="3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90"/>
                                          </p:val>
                                        </p:tav>
                                        <p:tav tm="100000">
                                          <p:val>
                                            <p:fltVal val="0"/>
                                          </p:val>
                                        </p:tav>
                                      </p:tavLst>
                                    </p:anim>
                                    <p:animEffect transition="in" filter="fade" prLst="">
                                      <p:cBhvr>
                                        <p:cTn id="16" dur="1000"/>
                                        <p:tgtEl>
                                          <p:spTgt spid="1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rLst="">
                                      <p:cBhvr>
                                        <p:cTn id="22" dur="1000"/>
                                        <p:tgtEl>
                                          <p:spTgt spid="10"/>
                                        </p:tgtEl>
                                      </p:cBhvr>
                                    </p:animEffect>
                                  </p:childTnLst>
                                </p:cTn>
                              </p:par>
                              <p:par>
                                <p:cTn id="23" presetID="31" presetClass="entr"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1000" fill="hold"/>
                                        <p:tgtEl>
                                          <p:spTgt spid="11"/>
                                        </p:tgtEl>
                                        <p:attrNameLst>
                                          <p:attrName>ppt_w</p:attrName>
                                        </p:attrNameLst>
                                      </p:cBhvr>
                                      <p:tavLst>
                                        <p:tav tm="0">
                                          <p:val>
                                            <p:fltVal val="0"/>
                                          </p:val>
                                        </p:tav>
                                        <p:tav tm="100000">
                                          <p:val>
                                            <p:strVal val="#ppt_w"/>
                                          </p:val>
                                        </p:tav>
                                      </p:tavLst>
                                    </p:anim>
                                    <p:anim calcmode="lin" valueType="num">
                                      <p:cBhvr>
                                        <p:cTn id="26" dur="1000" fill="hold"/>
                                        <p:tgtEl>
                                          <p:spTgt spid="11"/>
                                        </p:tgtEl>
                                        <p:attrNameLst>
                                          <p:attrName>ppt_h</p:attrName>
                                        </p:attrNameLst>
                                      </p:cBhvr>
                                      <p:tavLst>
                                        <p:tav tm="0">
                                          <p:val>
                                            <p:fltVal val="0"/>
                                          </p:val>
                                        </p:tav>
                                        <p:tav tm="100000">
                                          <p:val>
                                            <p:strVal val="#ppt_h"/>
                                          </p:val>
                                        </p:tav>
                                      </p:tavLst>
                                    </p:anim>
                                    <p:anim calcmode="lin" valueType="num">
                                      <p:cBhvr>
                                        <p:cTn id="27" dur="1000" fill="hold"/>
                                        <p:tgtEl>
                                          <p:spTgt spid="11"/>
                                        </p:tgtEl>
                                        <p:attrNameLst>
                                          <p:attrName>style.rotation</p:attrName>
                                        </p:attrNameLst>
                                      </p:cBhvr>
                                      <p:tavLst>
                                        <p:tav tm="0">
                                          <p:val>
                                            <p:fltVal val="90"/>
                                          </p:val>
                                        </p:tav>
                                        <p:tav tm="100000">
                                          <p:val>
                                            <p:fltVal val="0"/>
                                          </p:val>
                                        </p:tav>
                                      </p:tavLst>
                                    </p:anim>
                                    <p:animEffect transition="in" filter="fade" prLst="">
                                      <p:cBhvr>
                                        <p:cTn id="2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l="10992" t="-1" r="14504" b="-4428"/>
          <a:stretch>
            <a:fillRect/>
          </a:stretch>
        </p:blipFill>
        <p:spPr>
          <a:xfrm>
            <a:off x="122830" y="150126"/>
            <a:ext cx="832513" cy="777922"/>
          </a:xfrm>
          <a:prstGeom prst="rect">
            <a:avLst/>
          </a:prstGeom>
        </p:spPr>
      </p:pic>
      <p:sp>
        <p:nvSpPr>
          <p:cNvPr id="4" name="矩形 3"/>
          <p:cNvSpPr/>
          <p:nvPr/>
        </p:nvSpPr>
        <p:spPr>
          <a:xfrm>
            <a:off x="166805" y="246699"/>
            <a:ext cx="744562" cy="584775"/>
          </a:xfrm>
          <a:prstGeom prst="rect">
            <a:avLst/>
          </a:prstGeom>
        </p:spPr>
        <p:txBody>
          <a:bodyPr wrap="square">
            <a:spAutoFit/>
          </a:bodyPr>
          <a:lstStyle/>
          <a:p>
            <a:pPr algn="ctr"/>
            <a:r>
              <a:rPr lang="en-US" altLang="zh-CN" sz="3200" b="1" dirty="0">
                <a:solidFill>
                  <a:srgbClr val="61D4EA"/>
                </a:solidFill>
                <a:ea typeface="仓耳青禾体-谷力 W05" panose="02020400000000000000" pitchFamily="18" charset="-122"/>
              </a:rPr>
              <a:t>04</a:t>
            </a:r>
            <a:endParaRPr lang="zh-CN" altLang="en-US" sz="3200" dirty="0"/>
          </a:p>
        </p:txBody>
      </p:sp>
      <p:sp>
        <p:nvSpPr>
          <p:cNvPr id="5" name="矩形 4"/>
          <p:cNvSpPr/>
          <p:nvPr/>
        </p:nvSpPr>
        <p:spPr>
          <a:xfrm>
            <a:off x="999319" y="246698"/>
            <a:ext cx="5224060" cy="584775"/>
          </a:xfrm>
          <a:prstGeom prst="rect">
            <a:avLst/>
          </a:prstGeom>
        </p:spPr>
        <p:txBody>
          <a:bodyPr wrap="square">
            <a:spAutoFit/>
          </a:bodyPr>
          <a:lstStyle/>
          <a:p>
            <a:pPr algn="ctr"/>
            <a:r>
              <a:rPr lang="zh-CN" altLang="en-US" sz="3200" b="1" dirty="0">
                <a:solidFill>
                  <a:srgbClr val="61D4EA"/>
                </a:solidFill>
                <a:latin typeface="仓耳青禾体-谷力 W05" panose="02020400000000000000" pitchFamily="18" charset="-122"/>
                <a:ea typeface="仓耳青禾体-谷力 W05" panose="02020400000000000000" pitchFamily="18" charset="-122"/>
              </a:rPr>
              <a:t>个人感受</a:t>
            </a:r>
          </a:p>
        </p:txBody>
      </p:sp>
      <p:pic>
        <p:nvPicPr>
          <p:cNvPr id="6" name="图片 5" descr="图片包含 室内&#10;&#10;描述已自动生成"/>
          <p:cNvPicPr>
            <a:picLocks noChangeAspect="1"/>
          </p:cNvPicPr>
          <p:nvPr/>
        </p:nvPicPr>
        <p:blipFill>
          <a:blip r:embed="rId3"/>
          <a:srcRect t="57313" b="9588"/>
          <a:stretch>
            <a:fillRect/>
          </a:stretch>
        </p:blipFill>
        <p:spPr>
          <a:xfrm>
            <a:off x="0" y="831473"/>
            <a:ext cx="12192000" cy="6053517"/>
          </a:xfrm>
          <a:prstGeom prst="rect">
            <a:avLst/>
          </a:prstGeom>
        </p:spPr>
      </p:pic>
      <p:sp>
        <p:nvSpPr>
          <p:cNvPr id="8" name="矩形 7"/>
          <p:cNvSpPr/>
          <p:nvPr/>
        </p:nvSpPr>
        <p:spPr>
          <a:xfrm>
            <a:off x="1189630" y="1416248"/>
            <a:ext cx="9812740" cy="1616212"/>
          </a:xfrm>
          <a:prstGeom prst="rect">
            <a:avLst/>
          </a:prstGeom>
        </p:spPr>
        <p:txBody>
          <a:bodyPr wrap="square">
            <a:spAutoFit/>
          </a:bodyPr>
          <a:lstStyle/>
          <a:p>
            <a:pPr algn="ctr">
              <a:lnSpc>
                <a:spcPct val="250000"/>
              </a:lnSpc>
            </a:pPr>
            <a:r>
              <a:rPr lang="zh-CN" altLang="en-US" sz="1400" dirty="0">
                <a:solidFill>
                  <a:srgbClr val="61D4EA"/>
                </a:solidFill>
                <a:latin typeface="仓耳青禾体-谷力 W05" panose="02020400000000000000" pitchFamily="18" charset="-122"/>
                <a:ea typeface="仓耳青禾体-谷力 W05" panose="02020400000000000000" pitchFamily="18" charset="-122"/>
              </a:rPr>
              <a:t>通过本次网络攻防课程的学习，自己对网络安全有了更深入的了解和认识。特别是在扫描器试用和</a:t>
            </a:r>
            <a:r>
              <a:rPr lang="en-US" altLang="zh-CN" sz="1400" dirty="0">
                <a:solidFill>
                  <a:srgbClr val="61D4EA"/>
                </a:solidFill>
                <a:latin typeface="仓耳青禾体-谷力 W05" panose="02020400000000000000" pitchFamily="18" charset="-122"/>
                <a:ea typeface="仓耳青禾体-谷力 W05" panose="02020400000000000000" pitchFamily="18" charset="-122"/>
              </a:rPr>
              <a:t>CTF</a:t>
            </a:r>
            <a:r>
              <a:rPr lang="zh-CN" altLang="en-US" sz="1400" dirty="0">
                <a:solidFill>
                  <a:srgbClr val="61D4EA"/>
                </a:solidFill>
                <a:latin typeface="仓耳青禾体-谷力 W05" panose="02020400000000000000" pitchFamily="18" charset="-122"/>
                <a:ea typeface="仓耳青禾体-谷力 W05" panose="02020400000000000000" pitchFamily="18" charset="-122"/>
              </a:rPr>
              <a:t>个人经历中，自己不仅掌握了更多的网络安全技能，还深刻体会到了网络安全防护的重要性。同时，汇报人也表示自己在未来将继续努力学习网络安全相关知识，不断提升自己的技能水平。</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rLst="">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5" name="文本框 4"/>
          <p:cNvSpPr txBox="1"/>
          <p:nvPr/>
        </p:nvSpPr>
        <p:spPr>
          <a:xfrm>
            <a:off x="674429" y="2718957"/>
            <a:ext cx="6823880" cy="1323439"/>
          </a:xfrm>
          <a:prstGeom prst="rect">
            <a:avLst/>
          </a:prstGeom>
          <a:noFill/>
        </p:spPr>
        <p:txBody>
          <a:bodyPr wrap="square" rtlCol="0">
            <a:spAutoFit/>
          </a:bodyPr>
          <a:lstStyle/>
          <a:p>
            <a:pPr algn="l"/>
            <a:r>
              <a:rPr lang="zh-CN" altLang="en-US" sz="8000" b="1">
                <a:solidFill>
                  <a:srgbClr val="61D4EA"/>
                </a:solidFill>
                <a:latin typeface="仓耳青禾体-谷力 W05" panose="02020400000000000000" pitchFamily="18" charset="-122"/>
                <a:ea typeface="仓耳青禾体-谷力 W05" panose="02020400000000000000" pitchFamily="18" charset="-122"/>
              </a:rPr>
              <a:t>感谢您的观看！</a:t>
            </a:r>
          </a:p>
        </p:txBody>
      </p:sp>
      <p:grpSp>
        <p:nvGrpSpPr>
          <p:cNvPr id="10" name="组合 9"/>
          <p:cNvGrpSpPr/>
          <p:nvPr/>
        </p:nvGrpSpPr>
        <p:grpSpPr>
          <a:xfrm>
            <a:off x="3076639" y="4667535"/>
            <a:ext cx="2350767" cy="504180"/>
            <a:chOff x="2511596" y="4476466"/>
            <a:chExt cx="2350767" cy="504180"/>
          </a:xfrm>
        </p:grpSpPr>
        <p:sp>
          <p:nvSpPr>
            <p:cNvPr id="8" name="professional-condenser-microphone-outline_27332"/>
            <p:cNvSpPr>
              <a:spLocks noChangeAspect="1"/>
            </p:cNvSpPr>
            <p:nvPr/>
          </p:nvSpPr>
          <p:spPr>
            <a:xfrm>
              <a:off x="2511596" y="4476466"/>
              <a:ext cx="352955" cy="504180"/>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 name="T40" fmla="*/ 325000 h 606722"/>
                <a:gd name="T41" fmla="*/ 325000 h 606722"/>
                <a:gd name="T42" fmla="*/ 325000 h 606722"/>
                <a:gd name="T43" fmla="*/ 325000 h 606722"/>
                <a:gd name="T44" fmla="*/ 325000 h 606722"/>
                <a:gd name="T45" fmla="*/ 325000 h 606722"/>
                <a:gd name="T46" fmla="*/ 325000 h 606722"/>
                <a:gd name="T47" fmla="*/ 325000 h 606722"/>
                <a:gd name="T48" fmla="*/ 325000 h 606722"/>
                <a:gd name="T49" fmla="*/ 325000 h 606722"/>
                <a:gd name="T50" fmla="*/ 325000 h 606722"/>
                <a:gd name="T51" fmla="*/ 325000 h 606722"/>
                <a:gd name="T52" fmla="*/ 325000 h 606722"/>
                <a:gd name="T53" fmla="*/ 325000 h 606722"/>
                <a:gd name="T54" fmla="*/ 325000 h 606722"/>
                <a:gd name="T55" fmla="*/ 325000 h 606722"/>
                <a:gd name="T56" fmla="*/ 325000 h 606722"/>
                <a:gd name="T57" fmla="*/ 325000 h 606722"/>
                <a:gd name="T58" fmla="*/ 325000 h 606722"/>
                <a:gd name="T59" fmla="*/ 325000 h 606722"/>
                <a:gd name="T60" fmla="*/ 325000 h 606722"/>
                <a:gd name="T61" fmla="*/ 325000 h 606722"/>
                <a:gd name="T62" fmla="*/ 325000 h 606722"/>
                <a:gd name="T63" fmla="*/ 325000 h 606722"/>
                <a:gd name="T64" fmla="*/ 325000 h 606722"/>
                <a:gd name="T65" fmla="*/ 325000 h 606722"/>
                <a:gd name="T66" fmla="*/ 325000 h 606722"/>
                <a:gd name="T67" fmla="*/ 325000 h 606722"/>
                <a:gd name="T68" fmla="*/ 325000 h 606722"/>
                <a:gd name="T69" fmla="*/ 325000 h 606722"/>
                <a:gd name="T70" fmla="*/ 325000 h 606722"/>
                <a:gd name="T71" fmla="*/ 325000 h 606722"/>
                <a:gd name="T72" fmla="*/ 325000 h 606722"/>
                <a:gd name="T73" fmla="*/ 325000 h 606722"/>
                <a:gd name="T74" fmla="*/ 325000 h 606722"/>
                <a:gd name="T75" fmla="*/ 325000 h 606722"/>
                <a:gd name="T76" fmla="*/ 325000 h 606722"/>
                <a:gd name="T77" fmla="*/ 325000 h 606722"/>
                <a:gd name="T78" fmla="*/ 325000 h 606722"/>
                <a:gd name="T79" fmla="*/ 325000 h 606722"/>
                <a:gd name="T80" fmla="*/ 325000 h 606722"/>
                <a:gd name="T81" fmla="*/ 325000 h 606722"/>
                <a:gd name="T82" fmla="*/ 325000 h 606722"/>
                <a:gd name="T83" fmla="*/ 325000 h 606722"/>
                <a:gd name="T84" fmla="*/ 325000 h 606722"/>
                <a:gd name="T85" fmla="*/ 325000 h 606722"/>
                <a:gd name="T86" fmla="*/ 325000 h 606722"/>
                <a:gd name="T87" fmla="*/ 325000 h 606722"/>
                <a:gd name="T88" fmla="*/ 325000 h 606722"/>
                <a:gd name="T89" fmla="*/ 325000 h 606722"/>
                <a:gd name="T90" fmla="*/ 325000 h 606722"/>
                <a:gd name="T91" fmla="*/ 325000 h 606722"/>
                <a:gd name="T92" fmla="*/ 325000 h 606722"/>
                <a:gd name="T93" fmla="*/ 325000 h 606722"/>
                <a:gd name="T94" fmla="*/ 325000 h 606722"/>
                <a:gd name="T95" fmla="*/ 325000 h 606722"/>
                <a:gd name="T96" fmla="*/ 325000 h 606722"/>
                <a:gd name="T97" fmla="*/ 325000 h 606722"/>
                <a:gd name="T98" fmla="*/ 325000 h 606722"/>
                <a:gd name="T99" fmla="*/ 325000 h 606722"/>
                <a:gd name="T100" fmla="*/ 325000 h 606722"/>
                <a:gd name="T101" fmla="*/ 325000 h 606722"/>
                <a:gd name="T102" fmla="*/ 325000 h 606722"/>
                <a:gd name="T103" fmla="*/ 325000 h 606722"/>
                <a:gd name="T104" fmla="*/ 325000 h 606722"/>
                <a:gd name="T105" fmla="*/ 325000 h 606722"/>
                <a:gd name="T106" fmla="*/ 325000 h 606722"/>
                <a:gd name="T107" fmla="*/ 325000 h 606722"/>
                <a:gd name="T108" fmla="*/ 325000 h 606722"/>
                <a:gd name="T109" fmla="*/ 325000 h 606722"/>
                <a:gd name="T110" fmla="*/ 325000 h 606722"/>
                <a:gd name="T111" fmla="*/ 325000 h 606722"/>
                <a:gd name="T112" fmla="*/ 325000 h 606722"/>
                <a:gd name="T113" fmla="*/ 325000 h 606722"/>
                <a:gd name="T114" fmla="*/ 325000 h 606722"/>
                <a:gd name="T115" fmla="*/ 325000 h 606722"/>
                <a:gd name="T116" fmla="*/ 325000 h 606722"/>
                <a:gd name="T117" fmla="*/ 325000 h 606722"/>
                <a:gd name="T118" fmla="*/ 325000 h 606722"/>
                <a:gd name="T119" fmla="*/ 325000 h 606722"/>
                <a:gd name="T120" fmla="*/ 325000 h 606722"/>
                <a:gd name="T121" fmla="*/ 325000 h 606722"/>
                <a:gd name="T122" fmla="*/ 325000 h 606722"/>
                <a:gd name="T123"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76" h="4258">
                  <a:moveTo>
                    <a:pt x="2056" y="1065"/>
                  </a:moveTo>
                  <a:lnTo>
                    <a:pt x="2816" y="1339"/>
                  </a:lnTo>
                  <a:lnTo>
                    <a:pt x="2840" y="1272"/>
                  </a:lnTo>
                  <a:cubicBezTo>
                    <a:pt x="2976" y="893"/>
                    <a:pt x="2779" y="473"/>
                    <a:pt x="2400" y="337"/>
                  </a:cubicBezTo>
                  <a:lnTo>
                    <a:pt x="1582" y="43"/>
                  </a:lnTo>
                  <a:cubicBezTo>
                    <a:pt x="1502" y="15"/>
                    <a:pt x="1419" y="0"/>
                    <a:pt x="1335" y="0"/>
                  </a:cubicBezTo>
                  <a:cubicBezTo>
                    <a:pt x="1027" y="0"/>
                    <a:pt x="751" y="194"/>
                    <a:pt x="647" y="484"/>
                  </a:cubicBezTo>
                  <a:lnTo>
                    <a:pt x="623" y="550"/>
                  </a:lnTo>
                  <a:lnTo>
                    <a:pt x="1437" y="843"/>
                  </a:lnTo>
                  <a:cubicBezTo>
                    <a:pt x="1457" y="850"/>
                    <a:pt x="1468" y="873"/>
                    <a:pt x="1461" y="893"/>
                  </a:cubicBezTo>
                  <a:cubicBezTo>
                    <a:pt x="1453" y="913"/>
                    <a:pt x="1431" y="924"/>
                    <a:pt x="1410" y="917"/>
                  </a:cubicBezTo>
                  <a:lnTo>
                    <a:pt x="596" y="624"/>
                  </a:lnTo>
                  <a:lnTo>
                    <a:pt x="467" y="985"/>
                  </a:lnTo>
                  <a:lnTo>
                    <a:pt x="1281" y="1278"/>
                  </a:lnTo>
                  <a:cubicBezTo>
                    <a:pt x="1301" y="1285"/>
                    <a:pt x="1312" y="1307"/>
                    <a:pt x="1304" y="1328"/>
                  </a:cubicBezTo>
                  <a:cubicBezTo>
                    <a:pt x="1297" y="1348"/>
                    <a:pt x="1274" y="1359"/>
                    <a:pt x="1254" y="1352"/>
                  </a:cubicBezTo>
                  <a:lnTo>
                    <a:pt x="440" y="1059"/>
                  </a:lnTo>
                  <a:lnTo>
                    <a:pt x="310" y="1420"/>
                  </a:lnTo>
                  <a:lnTo>
                    <a:pt x="1124" y="1712"/>
                  </a:lnTo>
                  <a:cubicBezTo>
                    <a:pt x="1145" y="1720"/>
                    <a:pt x="1156" y="1742"/>
                    <a:pt x="1148" y="1763"/>
                  </a:cubicBezTo>
                  <a:cubicBezTo>
                    <a:pt x="1141" y="1783"/>
                    <a:pt x="1118" y="1794"/>
                    <a:pt x="1098" y="1786"/>
                  </a:cubicBezTo>
                  <a:lnTo>
                    <a:pt x="284" y="1494"/>
                  </a:lnTo>
                  <a:lnTo>
                    <a:pt x="154" y="1855"/>
                  </a:lnTo>
                  <a:lnTo>
                    <a:pt x="968" y="2147"/>
                  </a:lnTo>
                  <a:cubicBezTo>
                    <a:pt x="978" y="2151"/>
                    <a:pt x="986" y="2158"/>
                    <a:pt x="991" y="2167"/>
                  </a:cubicBezTo>
                  <a:cubicBezTo>
                    <a:pt x="995" y="2177"/>
                    <a:pt x="996" y="2188"/>
                    <a:pt x="992" y="2198"/>
                  </a:cubicBezTo>
                  <a:cubicBezTo>
                    <a:pt x="985" y="2217"/>
                    <a:pt x="962" y="2229"/>
                    <a:pt x="942" y="2221"/>
                  </a:cubicBezTo>
                  <a:lnTo>
                    <a:pt x="126" y="1928"/>
                  </a:lnTo>
                  <a:lnTo>
                    <a:pt x="104" y="1999"/>
                  </a:lnTo>
                  <a:cubicBezTo>
                    <a:pt x="0" y="2341"/>
                    <a:pt x="158" y="2701"/>
                    <a:pt x="467" y="2860"/>
                  </a:cubicBezTo>
                  <a:lnTo>
                    <a:pt x="467" y="3447"/>
                  </a:lnTo>
                  <a:lnTo>
                    <a:pt x="469" y="3448"/>
                  </a:lnTo>
                  <a:lnTo>
                    <a:pt x="467" y="4258"/>
                  </a:lnTo>
                  <a:lnTo>
                    <a:pt x="973" y="4258"/>
                  </a:lnTo>
                  <a:lnTo>
                    <a:pt x="981" y="3639"/>
                  </a:lnTo>
                  <a:lnTo>
                    <a:pt x="984" y="3640"/>
                  </a:lnTo>
                  <a:lnTo>
                    <a:pt x="1565" y="3234"/>
                  </a:lnTo>
                  <a:cubicBezTo>
                    <a:pt x="1584" y="3235"/>
                    <a:pt x="1602" y="3236"/>
                    <a:pt x="1620" y="3236"/>
                  </a:cubicBezTo>
                  <a:cubicBezTo>
                    <a:pt x="1916" y="3236"/>
                    <a:pt x="2180" y="3059"/>
                    <a:pt x="2294" y="2786"/>
                  </a:cubicBezTo>
                  <a:lnTo>
                    <a:pt x="2323" y="2717"/>
                  </a:lnTo>
                  <a:lnTo>
                    <a:pt x="1561" y="2444"/>
                  </a:lnTo>
                  <a:cubicBezTo>
                    <a:pt x="1551" y="2440"/>
                    <a:pt x="1543" y="2433"/>
                    <a:pt x="1538" y="2423"/>
                  </a:cubicBezTo>
                  <a:cubicBezTo>
                    <a:pt x="1534" y="2414"/>
                    <a:pt x="1534" y="2403"/>
                    <a:pt x="1537" y="2393"/>
                  </a:cubicBezTo>
                  <a:cubicBezTo>
                    <a:pt x="1544" y="2373"/>
                    <a:pt x="1567" y="2362"/>
                    <a:pt x="1587" y="2370"/>
                  </a:cubicBezTo>
                  <a:lnTo>
                    <a:pt x="2347" y="2643"/>
                  </a:lnTo>
                  <a:lnTo>
                    <a:pt x="2477" y="2282"/>
                  </a:lnTo>
                  <a:lnTo>
                    <a:pt x="1717" y="2009"/>
                  </a:lnTo>
                  <a:cubicBezTo>
                    <a:pt x="1707" y="2005"/>
                    <a:pt x="1699" y="1998"/>
                    <a:pt x="1695" y="1988"/>
                  </a:cubicBezTo>
                  <a:cubicBezTo>
                    <a:pt x="1690" y="1979"/>
                    <a:pt x="1690" y="1968"/>
                    <a:pt x="1693" y="1958"/>
                  </a:cubicBezTo>
                  <a:cubicBezTo>
                    <a:pt x="1700" y="1939"/>
                    <a:pt x="1723" y="1927"/>
                    <a:pt x="1744" y="1935"/>
                  </a:cubicBezTo>
                  <a:lnTo>
                    <a:pt x="2504" y="2208"/>
                  </a:lnTo>
                  <a:lnTo>
                    <a:pt x="2633" y="1847"/>
                  </a:lnTo>
                  <a:lnTo>
                    <a:pt x="1873" y="1574"/>
                  </a:lnTo>
                  <a:cubicBezTo>
                    <a:pt x="1853" y="1566"/>
                    <a:pt x="1842" y="1544"/>
                    <a:pt x="1850" y="1523"/>
                  </a:cubicBezTo>
                  <a:cubicBezTo>
                    <a:pt x="1857" y="1504"/>
                    <a:pt x="1879" y="1493"/>
                    <a:pt x="1900" y="1500"/>
                  </a:cubicBezTo>
                  <a:lnTo>
                    <a:pt x="2660" y="1773"/>
                  </a:lnTo>
                  <a:lnTo>
                    <a:pt x="2790" y="1412"/>
                  </a:lnTo>
                  <a:lnTo>
                    <a:pt x="2029" y="1139"/>
                  </a:lnTo>
                  <a:cubicBezTo>
                    <a:pt x="2020" y="1135"/>
                    <a:pt x="2012" y="1128"/>
                    <a:pt x="2007" y="1119"/>
                  </a:cubicBezTo>
                  <a:cubicBezTo>
                    <a:pt x="2003" y="1109"/>
                    <a:pt x="2002" y="1098"/>
                    <a:pt x="2006" y="1089"/>
                  </a:cubicBezTo>
                  <a:cubicBezTo>
                    <a:pt x="2013" y="1069"/>
                    <a:pt x="2036" y="1058"/>
                    <a:pt x="2056" y="1065"/>
                  </a:cubicBezTo>
                  <a:close/>
                  <a:moveTo>
                    <a:pt x="2575" y="1593"/>
                  </a:moveTo>
                  <a:lnTo>
                    <a:pt x="1948" y="1367"/>
                  </a:lnTo>
                  <a:cubicBezTo>
                    <a:pt x="1856" y="1334"/>
                    <a:pt x="1749" y="1385"/>
                    <a:pt x="1716" y="1476"/>
                  </a:cubicBezTo>
                  <a:cubicBezTo>
                    <a:pt x="1683" y="1570"/>
                    <a:pt x="1732" y="1674"/>
                    <a:pt x="1825" y="1707"/>
                  </a:cubicBezTo>
                  <a:lnTo>
                    <a:pt x="2452" y="1933"/>
                  </a:lnTo>
                  <a:lnTo>
                    <a:pt x="2418" y="2027"/>
                  </a:lnTo>
                  <a:lnTo>
                    <a:pt x="1791" y="1802"/>
                  </a:lnTo>
                  <a:cubicBezTo>
                    <a:pt x="1700" y="1769"/>
                    <a:pt x="1593" y="1820"/>
                    <a:pt x="1560" y="1911"/>
                  </a:cubicBezTo>
                  <a:cubicBezTo>
                    <a:pt x="1544" y="1956"/>
                    <a:pt x="1546" y="2005"/>
                    <a:pt x="1567" y="2049"/>
                  </a:cubicBezTo>
                  <a:cubicBezTo>
                    <a:pt x="1587" y="2093"/>
                    <a:pt x="1624" y="2126"/>
                    <a:pt x="1669" y="2142"/>
                  </a:cubicBezTo>
                  <a:lnTo>
                    <a:pt x="2296" y="2367"/>
                  </a:lnTo>
                  <a:lnTo>
                    <a:pt x="2262" y="2462"/>
                  </a:lnTo>
                  <a:lnTo>
                    <a:pt x="1635" y="2237"/>
                  </a:lnTo>
                  <a:cubicBezTo>
                    <a:pt x="1544" y="2204"/>
                    <a:pt x="1437" y="2255"/>
                    <a:pt x="1404" y="2346"/>
                  </a:cubicBezTo>
                  <a:cubicBezTo>
                    <a:pt x="1388" y="2391"/>
                    <a:pt x="1390" y="2440"/>
                    <a:pt x="1411" y="2484"/>
                  </a:cubicBezTo>
                  <a:cubicBezTo>
                    <a:pt x="1431" y="2528"/>
                    <a:pt x="1468" y="2561"/>
                    <a:pt x="1513" y="2577"/>
                  </a:cubicBezTo>
                  <a:lnTo>
                    <a:pt x="2131" y="2799"/>
                  </a:lnTo>
                  <a:cubicBezTo>
                    <a:pt x="2027" y="2981"/>
                    <a:pt x="1833" y="3095"/>
                    <a:pt x="1620" y="3095"/>
                  </a:cubicBezTo>
                  <a:cubicBezTo>
                    <a:pt x="1552" y="3095"/>
                    <a:pt x="1485" y="3083"/>
                    <a:pt x="1421" y="3060"/>
                  </a:cubicBezTo>
                  <a:lnTo>
                    <a:pt x="603" y="2766"/>
                  </a:lnTo>
                  <a:cubicBezTo>
                    <a:pt x="331" y="2668"/>
                    <a:pt x="174" y="2391"/>
                    <a:pt x="222" y="2113"/>
                  </a:cubicBezTo>
                  <a:lnTo>
                    <a:pt x="894" y="2354"/>
                  </a:lnTo>
                  <a:cubicBezTo>
                    <a:pt x="986" y="2388"/>
                    <a:pt x="1092" y="2337"/>
                    <a:pt x="1125" y="2246"/>
                  </a:cubicBezTo>
                  <a:cubicBezTo>
                    <a:pt x="1141" y="2200"/>
                    <a:pt x="1139" y="2151"/>
                    <a:pt x="1118" y="2107"/>
                  </a:cubicBezTo>
                  <a:cubicBezTo>
                    <a:pt x="1098" y="2064"/>
                    <a:pt x="1061" y="2031"/>
                    <a:pt x="1016" y="2014"/>
                  </a:cubicBezTo>
                  <a:lnTo>
                    <a:pt x="335" y="1770"/>
                  </a:lnTo>
                  <a:lnTo>
                    <a:pt x="369" y="1675"/>
                  </a:lnTo>
                  <a:lnTo>
                    <a:pt x="1050" y="1920"/>
                  </a:lnTo>
                  <a:cubicBezTo>
                    <a:pt x="1142" y="1953"/>
                    <a:pt x="1249" y="1902"/>
                    <a:pt x="1281" y="1811"/>
                  </a:cubicBezTo>
                  <a:cubicBezTo>
                    <a:pt x="1315" y="1717"/>
                    <a:pt x="1266" y="1613"/>
                    <a:pt x="1172" y="1579"/>
                  </a:cubicBezTo>
                  <a:lnTo>
                    <a:pt x="491" y="1335"/>
                  </a:lnTo>
                  <a:lnTo>
                    <a:pt x="525" y="1240"/>
                  </a:lnTo>
                  <a:lnTo>
                    <a:pt x="1206" y="1485"/>
                  </a:lnTo>
                  <a:cubicBezTo>
                    <a:pt x="1298" y="1518"/>
                    <a:pt x="1405" y="1467"/>
                    <a:pt x="1437" y="1376"/>
                  </a:cubicBezTo>
                  <a:cubicBezTo>
                    <a:pt x="1471" y="1282"/>
                    <a:pt x="1422" y="1178"/>
                    <a:pt x="1329" y="1145"/>
                  </a:cubicBezTo>
                  <a:lnTo>
                    <a:pt x="648" y="900"/>
                  </a:lnTo>
                  <a:lnTo>
                    <a:pt x="682" y="805"/>
                  </a:lnTo>
                  <a:lnTo>
                    <a:pt x="1362" y="1050"/>
                  </a:lnTo>
                  <a:cubicBezTo>
                    <a:pt x="1454" y="1083"/>
                    <a:pt x="1561" y="1032"/>
                    <a:pt x="1594" y="941"/>
                  </a:cubicBezTo>
                  <a:cubicBezTo>
                    <a:pt x="1627" y="847"/>
                    <a:pt x="1578" y="744"/>
                    <a:pt x="1485" y="710"/>
                  </a:cubicBezTo>
                  <a:lnTo>
                    <a:pt x="808" y="467"/>
                  </a:lnTo>
                  <a:cubicBezTo>
                    <a:pt x="907" y="270"/>
                    <a:pt x="1110" y="141"/>
                    <a:pt x="1335" y="141"/>
                  </a:cubicBezTo>
                  <a:cubicBezTo>
                    <a:pt x="1402" y="141"/>
                    <a:pt x="1469" y="153"/>
                    <a:pt x="1534" y="176"/>
                  </a:cubicBezTo>
                  <a:lnTo>
                    <a:pt x="2352" y="470"/>
                  </a:lnTo>
                  <a:cubicBezTo>
                    <a:pt x="2500" y="524"/>
                    <a:pt x="2618" y="631"/>
                    <a:pt x="2686" y="774"/>
                  </a:cubicBezTo>
                  <a:cubicBezTo>
                    <a:pt x="2743" y="895"/>
                    <a:pt x="2757" y="1028"/>
                    <a:pt x="2727" y="1156"/>
                  </a:cubicBezTo>
                  <a:lnTo>
                    <a:pt x="2104" y="932"/>
                  </a:lnTo>
                  <a:cubicBezTo>
                    <a:pt x="2012" y="899"/>
                    <a:pt x="1905" y="950"/>
                    <a:pt x="1873" y="1041"/>
                  </a:cubicBezTo>
                  <a:cubicBezTo>
                    <a:pt x="1856" y="1087"/>
                    <a:pt x="1859" y="1136"/>
                    <a:pt x="1879" y="1180"/>
                  </a:cubicBezTo>
                  <a:cubicBezTo>
                    <a:pt x="1900" y="1223"/>
                    <a:pt x="1936" y="1256"/>
                    <a:pt x="1982" y="1272"/>
                  </a:cubicBezTo>
                  <a:lnTo>
                    <a:pt x="2609" y="1498"/>
                  </a:lnTo>
                  <a:lnTo>
                    <a:pt x="2575" y="1593"/>
                  </a:lnTo>
                  <a:close/>
                  <a:moveTo>
                    <a:pt x="979" y="3471"/>
                  </a:moveTo>
                  <a:lnTo>
                    <a:pt x="609" y="3342"/>
                  </a:lnTo>
                  <a:lnTo>
                    <a:pt x="609" y="2969"/>
                  </a:lnTo>
                  <a:lnTo>
                    <a:pt x="1375" y="3195"/>
                  </a:lnTo>
                  <a:lnTo>
                    <a:pt x="979" y="3471"/>
                  </a:lnTo>
                  <a:close/>
                  <a:moveTo>
                    <a:pt x="840" y="3587"/>
                  </a:moveTo>
                  <a:lnTo>
                    <a:pt x="833" y="4116"/>
                  </a:lnTo>
                  <a:lnTo>
                    <a:pt x="609" y="4116"/>
                  </a:lnTo>
                  <a:lnTo>
                    <a:pt x="610" y="3501"/>
                  </a:lnTo>
                  <a:lnTo>
                    <a:pt x="610" y="3493"/>
                  </a:lnTo>
                  <a:lnTo>
                    <a:pt x="841" y="3573"/>
                  </a:lnTo>
                  <a:lnTo>
                    <a:pt x="840" y="3587"/>
                  </a:lnTo>
                  <a:close/>
                </a:path>
              </a:pathLst>
            </a:custGeom>
            <a:solidFill>
              <a:srgbClr val="61D4EA"/>
            </a:solidFill>
            <a:ln>
              <a:noFill/>
            </a:ln>
          </p:spPr>
        </p:sp>
        <p:sp>
          <p:nvSpPr>
            <p:cNvPr id="9" name="文本框 8"/>
            <p:cNvSpPr txBox="1"/>
            <p:nvPr/>
          </p:nvSpPr>
          <p:spPr>
            <a:xfrm>
              <a:off x="3010471" y="4559279"/>
              <a:ext cx="1851892" cy="338554"/>
            </a:xfrm>
            <a:prstGeom prst="rect">
              <a:avLst/>
            </a:prstGeom>
            <a:noFill/>
          </p:spPr>
          <p:txBody>
            <a:bodyPr wrap="square" rtlCol="0">
              <a:spAutoFit/>
            </a:bodyPr>
            <a:lstStyle/>
            <a:p>
              <a:pPr algn="ctr"/>
              <a:r>
                <a:rPr lang="zh-CN" altLang="en-US" sz="1600" dirty="0">
                  <a:solidFill>
                    <a:srgbClr val="61D4EA"/>
                  </a:solidFill>
                  <a:latin typeface="仓耳青禾体-谷力 W05" panose="02020400000000000000" pitchFamily="18" charset="-122"/>
                  <a:ea typeface="仓耳青禾体-谷力 W05" panose="02020400000000000000" pitchFamily="18" charset="-122"/>
                </a:rPr>
                <a:t>汇报人：杨伟康</a:t>
              </a:r>
            </a:p>
          </p:txBody>
        </p:sp>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rLs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rLst="">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563741" y="826657"/>
            <a:ext cx="5064517" cy="923330"/>
          </a:xfrm>
          <a:prstGeom prst="rect">
            <a:avLst/>
          </a:prstGeom>
        </p:spPr>
        <p:txBody>
          <a:bodyPr wrap="square">
            <a:spAutoFit/>
          </a:bodyPr>
          <a:lstStyle/>
          <a:p>
            <a:pPr algn="ctr"/>
            <a:r>
              <a:rPr lang="zh-CN" altLang="en-US" sz="5400" b="1">
                <a:solidFill>
                  <a:srgbClr val="61D4EA"/>
                </a:solidFill>
                <a:latin typeface="仓耳青禾体-谷力 W05" panose="02020400000000000000" pitchFamily="18" charset="-122"/>
                <a:ea typeface="仓耳青禾体-谷力 W05" panose="02020400000000000000" pitchFamily="18" charset="-122"/>
              </a:rPr>
              <a:t>目 录</a:t>
            </a:r>
            <a:r>
              <a:rPr lang="en-US" altLang="zh-CN" sz="5400" b="1">
                <a:solidFill>
                  <a:srgbClr val="61D4EA"/>
                </a:solidFill>
                <a:latin typeface="仓耳青禾体-谷力 W05" panose="02020400000000000000" pitchFamily="18" charset="-122"/>
                <a:ea typeface="仓耳青禾体-谷力 W05" panose="02020400000000000000" pitchFamily="18" charset="-122"/>
              </a:rPr>
              <a:t>/</a:t>
            </a:r>
            <a:r>
              <a:rPr lang="en-US" altLang="zh-CN" sz="3600" b="1">
                <a:solidFill>
                  <a:srgbClr val="61D4EA"/>
                </a:solidFill>
                <a:latin typeface="仓耳青禾体-谷力 W05" panose="02020400000000000000" pitchFamily="18" charset="-122"/>
                <a:ea typeface="仓耳青禾体-谷力 W05" panose="02020400000000000000" pitchFamily="18" charset="-122"/>
              </a:rPr>
              <a:t>CONTENTS</a:t>
            </a:r>
            <a:endParaRPr lang="zh-CN" altLang="en-US" sz="5400" b="1">
              <a:solidFill>
                <a:srgbClr val="61D4EA"/>
              </a:solidFill>
              <a:latin typeface="仓耳青禾体-谷力 W05" panose="02020400000000000000" pitchFamily="18" charset="-122"/>
              <a:ea typeface="仓耳青禾体-谷力 W05" panose="02020400000000000000" pitchFamily="18" charset="-122"/>
            </a:endParaRPr>
          </a:p>
        </p:txBody>
      </p:sp>
      <p:sp>
        <p:nvSpPr>
          <p:cNvPr id="12" name="矩形 11"/>
          <p:cNvSpPr/>
          <p:nvPr/>
        </p:nvSpPr>
        <p:spPr>
          <a:xfrm>
            <a:off x="769899" y="2695380"/>
            <a:ext cx="1045252" cy="646331"/>
          </a:xfrm>
          <a:prstGeom prst="rect">
            <a:avLst/>
          </a:prstGeom>
        </p:spPr>
        <p:txBody>
          <a:bodyPr wrap="square">
            <a:spAutoFit/>
          </a:bodyPr>
          <a:lstStyle/>
          <a:p>
            <a:pPr algn="ctr"/>
            <a:r>
              <a:rPr lang="en-US" altLang="zh-CN" sz="3600" b="1">
                <a:solidFill>
                  <a:srgbClr val="61D4EA"/>
                </a:solidFill>
                <a:latin typeface="仓耳青禾体-谷力 W05" panose="02020400000000000000" pitchFamily="18" charset="-122"/>
                <a:ea typeface="仓耳青禾体-谷力 W05" panose="02020400000000000000" pitchFamily="18" charset="-122"/>
              </a:rPr>
              <a:t>01/</a:t>
            </a:r>
            <a:endParaRPr lang="zh-CN" altLang="en-US" sz="3600" b="1">
              <a:solidFill>
                <a:srgbClr val="61D4EA"/>
              </a:solidFill>
              <a:latin typeface="仓耳青禾体-谷力 W05" panose="02020400000000000000" pitchFamily="18" charset="-122"/>
              <a:ea typeface="仓耳青禾体-谷力 W05" panose="02020400000000000000" pitchFamily="18" charset="-122"/>
            </a:endParaRPr>
          </a:p>
        </p:txBody>
      </p:sp>
      <p:sp>
        <p:nvSpPr>
          <p:cNvPr id="13" name="矩形 12"/>
          <p:cNvSpPr/>
          <p:nvPr/>
        </p:nvSpPr>
        <p:spPr>
          <a:xfrm>
            <a:off x="1815150" y="2756935"/>
            <a:ext cx="3794079" cy="523220"/>
          </a:xfrm>
          <a:prstGeom prst="rect">
            <a:avLst/>
          </a:prstGeom>
        </p:spPr>
        <p:txBody>
          <a:bodyPr wrap="square">
            <a:spAutoFit/>
          </a:bodyPr>
          <a:lstStyle/>
          <a:p>
            <a:pPr algn="ctr"/>
            <a:r>
              <a:rPr lang="zh-CN" altLang="en-US" sz="2800" b="1" dirty="0">
                <a:solidFill>
                  <a:srgbClr val="61D4EA"/>
                </a:solidFill>
                <a:latin typeface="仓耳青禾体-谷力 W05" panose="02020400000000000000" pitchFamily="18" charset="-122"/>
                <a:ea typeface="仓耳青禾体-谷力 W05" panose="02020400000000000000" pitchFamily="18" charset="-122"/>
              </a:rPr>
              <a:t>扫描器试用经历</a:t>
            </a:r>
          </a:p>
        </p:txBody>
      </p:sp>
      <p:sp>
        <p:nvSpPr>
          <p:cNvPr id="14" name="矩形 13"/>
          <p:cNvSpPr/>
          <p:nvPr/>
        </p:nvSpPr>
        <p:spPr>
          <a:xfrm>
            <a:off x="6517880" y="2695380"/>
            <a:ext cx="1045252" cy="646331"/>
          </a:xfrm>
          <a:prstGeom prst="rect">
            <a:avLst/>
          </a:prstGeom>
        </p:spPr>
        <p:txBody>
          <a:bodyPr wrap="square">
            <a:spAutoFit/>
          </a:bodyPr>
          <a:lstStyle/>
          <a:p>
            <a:pPr algn="ctr"/>
            <a:r>
              <a:rPr lang="en-US" altLang="zh-CN" sz="3600" b="1">
                <a:solidFill>
                  <a:srgbClr val="61D4EA"/>
                </a:solidFill>
                <a:latin typeface="仓耳青禾体-谷力 W05" panose="02020400000000000000" pitchFamily="18" charset="-122"/>
                <a:ea typeface="仓耳青禾体-谷力 W05" panose="02020400000000000000" pitchFamily="18" charset="-122"/>
              </a:rPr>
              <a:t>02/</a:t>
            </a:r>
            <a:endParaRPr lang="zh-CN" altLang="en-US" sz="3600" b="1">
              <a:solidFill>
                <a:srgbClr val="61D4EA"/>
              </a:solidFill>
              <a:latin typeface="仓耳青禾体-谷力 W05" panose="02020400000000000000" pitchFamily="18" charset="-122"/>
              <a:ea typeface="仓耳青禾体-谷力 W05" panose="02020400000000000000" pitchFamily="18" charset="-122"/>
            </a:endParaRPr>
          </a:p>
        </p:txBody>
      </p:sp>
      <p:sp>
        <p:nvSpPr>
          <p:cNvPr id="15" name="矩形 14"/>
          <p:cNvSpPr/>
          <p:nvPr/>
        </p:nvSpPr>
        <p:spPr>
          <a:xfrm>
            <a:off x="7563131" y="2756935"/>
            <a:ext cx="3794079" cy="523220"/>
          </a:xfrm>
          <a:prstGeom prst="rect">
            <a:avLst/>
          </a:prstGeom>
        </p:spPr>
        <p:txBody>
          <a:bodyPr wrap="square">
            <a:spAutoFit/>
          </a:bodyPr>
          <a:lstStyle/>
          <a:p>
            <a:pPr algn="ctr"/>
            <a:r>
              <a:rPr lang="zh-CN" altLang="en-US" sz="2800" b="1" dirty="0">
                <a:solidFill>
                  <a:srgbClr val="61D4EA"/>
                </a:solidFill>
                <a:latin typeface="仓耳青禾体-谷力 W05" panose="02020400000000000000" pitchFamily="18" charset="-122"/>
                <a:ea typeface="仓耳青禾体-谷力 W05" panose="02020400000000000000" pitchFamily="18" charset="-122"/>
              </a:rPr>
              <a:t>有趣网络案例分享</a:t>
            </a:r>
          </a:p>
        </p:txBody>
      </p:sp>
      <p:sp>
        <p:nvSpPr>
          <p:cNvPr id="16" name="矩形 15"/>
          <p:cNvSpPr/>
          <p:nvPr/>
        </p:nvSpPr>
        <p:spPr>
          <a:xfrm>
            <a:off x="769898" y="4196094"/>
            <a:ext cx="1045252" cy="646331"/>
          </a:xfrm>
          <a:prstGeom prst="rect">
            <a:avLst/>
          </a:prstGeom>
        </p:spPr>
        <p:txBody>
          <a:bodyPr wrap="square">
            <a:spAutoFit/>
          </a:bodyPr>
          <a:lstStyle/>
          <a:p>
            <a:pPr algn="ctr"/>
            <a:r>
              <a:rPr lang="en-US" altLang="zh-CN" sz="3600" b="1">
                <a:solidFill>
                  <a:srgbClr val="61D4EA"/>
                </a:solidFill>
                <a:latin typeface="仓耳青禾体-谷力 W05" panose="02020400000000000000" pitchFamily="18" charset="-122"/>
                <a:ea typeface="仓耳青禾体-谷力 W05" panose="02020400000000000000" pitchFamily="18" charset="-122"/>
              </a:rPr>
              <a:t>03/</a:t>
            </a:r>
            <a:endParaRPr lang="zh-CN" altLang="en-US" sz="3600" b="1">
              <a:solidFill>
                <a:srgbClr val="61D4EA"/>
              </a:solidFill>
              <a:latin typeface="仓耳青禾体-谷力 W05" panose="02020400000000000000" pitchFamily="18" charset="-122"/>
              <a:ea typeface="仓耳青禾体-谷力 W05" panose="02020400000000000000" pitchFamily="18" charset="-122"/>
            </a:endParaRPr>
          </a:p>
        </p:txBody>
      </p:sp>
      <p:sp>
        <p:nvSpPr>
          <p:cNvPr id="17" name="矩形 16"/>
          <p:cNvSpPr/>
          <p:nvPr/>
        </p:nvSpPr>
        <p:spPr>
          <a:xfrm>
            <a:off x="1815149" y="4257649"/>
            <a:ext cx="3794079" cy="523220"/>
          </a:xfrm>
          <a:prstGeom prst="rect">
            <a:avLst/>
          </a:prstGeom>
        </p:spPr>
        <p:txBody>
          <a:bodyPr wrap="square">
            <a:spAutoFit/>
          </a:bodyPr>
          <a:lstStyle/>
          <a:p>
            <a:pPr algn="ctr"/>
            <a:r>
              <a:rPr lang="en-US" altLang="zh-CN" sz="2800" b="1" dirty="0">
                <a:solidFill>
                  <a:srgbClr val="61D4EA"/>
                </a:solidFill>
                <a:latin typeface="仓耳青禾体-谷力 W05" panose="02020400000000000000" pitchFamily="18" charset="-122"/>
                <a:ea typeface="仓耳青禾体-谷力 W05" panose="02020400000000000000" pitchFamily="18" charset="-122"/>
              </a:rPr>
              <a:t>CTF</a:t>
            </a:r>
            <a:r>
              <a:rPr lang="zh-CN" altLang="en-US" sz="2800" b="1" dirty="0">
                <a:solidFill>
                  <a:srgbClr val="61D4EA"/>
                </a:solidFill>
                <a:latin typeface="仓耳青禾体-谷力 W05" panose="02020400000000000000" pitchFamily="18" charset="-122"/>
                <a:ea typeface="仓耳青禾体-谷力 W05" panose="02020400000000000000" pitchFamily="18" charset="-122"/>
              </a:rPr>
              <a:t>个人经历</a:t>
            </a:r>
          </a:p>
        </p:txBody>
      </p:sp>
      <p:sp>
        <p:nvSpPr>
          <p:cNvPr id="18" name="矩形 17"/>
          <p:cNvSpPr/>
          <p:nvPr/>
        </p:nvSpPr>
        <p:spPr>
          <a:xfrm>
            <a:off x="6517880" y="4196094"/>
            <a:ext cx="1045252" cy="646331"/>
          </a:xfrm>
          <a:prstGeom prst="rect">
            <a:avLst/>
          </a:prstGeom>
        </p:spPr>
        <p:txBody>
          <a:bodyPr wrap="square">
            <a:spAutoFit/>
          </a:bodyPr>
          <a:lstStyle/>
          <a:p>
            <a:pPr algn="ctr"/>
            <a:r>
              <a:rPr lang="en-US" altLang="zh-CN" sz="3600" b="1">
                <a:solidFill>
                  <a:srgbClr val="61D4EA"/>
                </a:solidFill>
                <a:latin typeface="仓耳青禾体-谷力 W05" panose="02020400000000000000" pitchFamily="18" charset="-122"/>
                <a:ea typeface="仓耳青禾体-谷力 W05" panose="02020400000000000000" pitchFamily="18" charset="-122"/>
              </a:rPr>
              <a:t>04/</a:t>
            </a:r>
            <a:endParaRPr lang="zh-CN" altLang="en-US" sz="3600" b="1">
              <a:solidFill>
                <a:srgbClr val="61D4EA"/>
              </a:solidFill>
              <a:latin typeface="仓耳青禾体-谷力 W05" panose="02020400000000000000" pitchFamily="18" charset="-122"/>
              <a:ea typeface="仓耳青禾体-谷力 W05" panose="02020400000000000000" pitchFamily="18" charset="-122"/>
            </a:endParaRPr>
          </a:p>
        </p:txBody>
      </p:sp>
      <p:sp>
        <p:nvSpPr>
          <p:cNvPr id="19" name="矩形 18"/>
          <p:cNvSpPr/>
          <p:nvPr/>
        </p:nvSpPr>
        <p:spPr>
          <a:xfrm>
            <a:off x="7563131" y="4257649"/>
            <a:ext cx="3794079" cy="523220"/>
          </a:xfrm>
          <a:prstGeom prst="rect">
            <a:avLst/>
          </a:prstGeom>
        </p:spPr>
        <p:txBody>
          <a:bodyPr wrap="square">
            <a:spAutoFit/>
          </a:bodyPr>
          <a:lstStyle/>
          <a:p>
            <a:pPr algn="ctr"/>
            <a:r>
              <a:rPr lang="zh-CN" altLang="en-US" sz="2800" b="1" dirty="0">
                <a:solidFill>
                  <a:srgbClr val="61D4EA"/>
                </a:solidFill>
                <a:latin typeface="仓耳青禾体-谷力 W05" panose="02020400000000000000" pitchFamily="18" charset="-122"/>
                <a:ea typeface="仓耳青禾体-谷力 W05" panose="02020400000000000000" pitchFamily="18" charset="-122"/>
              </a:rPr>
              <a:t>个人感受</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rLst="">
                                      <p:cBhvr>
                                        <p:cTn id="7" dur="500"/>
                                        <p:tgtEl>
                                          <p:spTgt spid="11"/>
                                        </p:tgtEl>
                                      </p:cBhvr>
                                    </p:animEffect>
                                  </p:childTnLst>
                                </p:cTn>
                              </p:par>
                            </p:childTnLst>
                          </p:cTn>
                        </p:par>
                        <p:par>
                          <p:cTn id="8" fill="hold">
                            <p:stCondLst>
                              <p:cond delay="500"/>
                            </p:stCondLst>
                            <p:childTnLst>
                              <p:par>
                                <p:cTn id="9" presetID="22" presetClass="entr" presetSubtype="8" fill="hold" grpId="1"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rLst="">
                                      <p:cBhvr>
                                        <p:cTn id="11" dur="500"/>
                                        <p:tgtEl>
                                          <p:spTgt spid="12"/>
                                        </p:tgtEl>
                                      </p:cBhvr>
                                    </p:animEffect>
                                  </p:childTnLst>
                                </p:cTn>
                              </p:par>
                            </p:childTnLst>
                          </p:cTn>
                        </p:par>
                        <p:par>
                          <p:cTn id="12" fill="hold">
                            <p:stCondLst>
                              <p:cond delay="1000"/>
                            </p:stCondLst>
                            <p:childTnLst>
                              <p:par>
                                <p:cTn id="13" presetID="22" presetClass="entr" presetSubtype="8" fill="hold" grpId="2"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rLst="">
                                      <p:cBhvr>
                                        <p:cTn id="15" dur="500"/>
                                        <p:tgtEl>
                                          <p:spTgt spid="13"/>
                                        </p:tgtEl>
                                      </p:cBhvr>
                                    </p:animEffect>
                                  </p:childTnLst>
                                </p:cTn>
                              </p:par>
                            </p:childTnLst>
                          </p:cTn>
                        </p:par>
                        <p:par>
                          <p:cTn id="16" fill="hold">
                            <p:stCondLst>
                              <p:cond delay="1500"/>
                            </p:stCondLst>
                            <p:childTnLst>
                              <p:par>
                                <p:cTn id="17" presetID="22" presetClass="entr" presetSubtype="8" fill="hold" grpId="3"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rLst="">
                                      <p:cBhvr>
                                        <p:cTn id="19" dur="500"/>
                                        <p:tgtEl>
                                          <p:spTgt spid="14"/>
                                        </p:tgtEl>
                                      </p:cBhvr>
                                    </p:animEffect>
                                  </p:childTnLst>
                                </p:cTn>
                              </p:par>
                            </p:childTnLst>
                          </p:cTn>
                        </p:par>
                        <p:par>
                          <p:cTn id="20" fill="hold">
                            <p:stCondLst>
                              <p:cond delay="2000"/>
                            </p:stCondLst>
                            <p:childTnLst>
                              <p:par>
                                <p:cTn id="21" presetID="22" presetClass="entr" presetSubtype="8" fill="hold" grpId="4"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rLst="">
                                      <p:cBhvr>
                                        <p:cTn id="23" dur="500"/>
                                        <p:tgtEl>
                                          <p:spTgt spid="15"/>
                                        </p:tgtEl>
                                      </p:cBhvr>
                                    </p:animEffect>
                                  </p:childTnLst>
                                </p:cTn>
                              </p:par>
                            </p:childTnLst>
                          </p:cTn>
                        </p:par>
                        <p:par>
                          <p:cTn id="24" fill="hold">
                            <p:stCondLst>
                              <p:cond delay="2500"/>
                            </p:stCondLst>
                            <p:childTnLst>
                              <p:par>
                                <p:cTn id="25" presetID="22" presetClass="entr" presetSubtype="8" fill="hold" grpId="5"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rLst="">
                                      <p:cBhvr>
                                        <p:cTn id="27" dur="500"/>
                                        <p:tgtEl>
                                          <p:spTgt spid="16"/>
                                        </p:tgtEl>
                                      </p:cBhvr>
                                    </p:animEffect>
                                  </p:childTnLst>
                                </p:cTn>
                              </p:par>
                            </p:childTnLst>
                          </p:cTn>
                        </p:par>
                        <p:par>
                          <p:cTn id="28" fill="hold">
                            <p:stCondLst>
                              <p:cond delay="3000"/>
                            </p:stCondLst>
                            <p:childTnLst>
                              <p:par>
                                <p:cTn id="29" presetID="22" presetClass="entr" presetSubtype="8" fill="hold" grpId="6"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rLst="">
                                      <p:cBhvr>
                                        <p:cTn id="31" dur="500"/>
                                        <p:tgtEl>
                                          <p:spTgt spid="17"/>
                                        </p:tgtEl>
                                      </p:cBhvr>
                                    </p:animEffect>
                                  </p:childTnLst>
                                </p:cTn>
                              </p:par>
                            </p:childTnLst>
                          </p:cTn>
                        </p:par>
                        <p:par>
                          <p:cTn id="32" fill="hold">
                            <p:stCondLst>
                              <p:cond delay="3500"/>
                            </p:stCondLst>
                            <p:childTnLst>
                              <p:par>
                                <p:cTn id="33" presetID="22" presetClass="entr" presetSubtype="8" fill="hold" grpId="7"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rLst="">
                                      <p:cBhvr>
                                        <p:cTn id="35" dur="500"/>
                                        <p:tgtEl>
                                          <p:spTgt spid="18"/>
                                        </p:tgtEl>
                                      </p:cBhvr>
                                    </p:animEffect>
                                  </p:childTnLst>
                                </p:cTn>
                              </p:par>
                            </p:childTnLst>
                          </p:cTn>
                        </p:par>
                        <p:par>
                          <p:cTn id="36" fill="hold">
                            <p:stCondLst>
                              <p:cond delay="4000"/>
                            </p:stCondLst>
                            <p:childTnLst>
                              <p:par>
                                <p:cTn id="37" presetID="22" presetClass="entr" presetSubtype="8" fill="hold" grpId="8"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rLst="">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1"/>
      <p:bldP spid="13" grpId="2"/>
      <p:bldP spid="14" grpId="3"/>
      <p:bldP spid="15" grpId="4"/>
      <p:bldP spid="16" grpId="5"/>
      <p:bldP spid="17" grpId="6"/>
      <p:bldP spid="18" grpId="7"/>
      <p:bldP spid="19" grpId="8"/>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515971" y="2019868"/>
            <a:ext cx="6730621" cy="15923"/>
            <a:chOff x="5515971" y="2019868"/>
            <a:chExt cx="6730621" cy="15923"/>
          </a:xfrm>
        </p:grpSpPr>
        <p:cxnSp>
          <p:nvCxnSpPr>
            <p:cNvPr id="4" name="直接连接符 3"/>
            <p:cNvCxnSpPr/>
            <p:nvPr/>
          </p:nvCxnSpPr>
          <p:spPr>
            <a:xfrm>
              <a:off x="5622879" y="2019868"/>
              <a:ext cx="6623713" cy="0"/>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515971" y="2035791"/>
              <a:ext cx="2686334" cy="0"/>
            </a:xfrm>
            <a:prstGeom prst="line">
              <a:avLst/>
            </a:prstGeom>
            <a:ln w="76200">
              <a:solidFill>
                <a:srgbClr val="61D4EA"/>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175145" y="4810837"/>
            <a:ext cx="8639032" cy="22745"/>
            <a:chOff x="-175145" y="4810837"/>
            <a:chExt cx="8639032" cy="22745"/>
          </a:xfrm>
        </p:grpSpPr>
        <p:cxnSp>
          <p:nvCxnSpPr>
            <p:cNvPr id="8" name="直接连接符 7"/>
            <p:cNvCxnSpPr/>
            <p:nvPr/>
          </p:nvCxnSpPr>
          <p:spPr>
            <a:xfrm>
              <a:off x="-175145" y="4833582"/>
              <a:ext cx="6623713" cy="0"/>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777553" y="4810837"/>
              <a:ext cx="2686334" cy="0"/>
            </a:xfrm>
            <a:prstGeom prst="line">
              <a:avLst/>
            </a:prstGeom>
            <a:ln w="76200">
              <a:solidFill>
                <a:srgbClr val="61D4EA"/>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1040580" y="2711412"/>
            <a:ext cx="2096131" cy="1446550"/>
          </a:xfrm>
          <a:prstGeom prst="rect">
            <a:avLst/>
          </a:prstGeom>
        </p:spPr>
        <p:txBody>
          <a:bodyPr wrap="square">
            <a:spAutoFit/>
          </a:bodyPr>
          <a:lstStyle/>
          <a:p>
            <a:pPr algn="ctr"/>
            <a:r>
              <a:rPr lang="en-US" altLang="zh-CN" sz="8800" b="1">
                <a:solidFill>
                  <a:srgbClr val="61D4EA"/>
                </a:solidFill>
                <a:latin typeface="仓耳青禾体-谷力 W05" panose="02020400000000000000" pitchFamily="18" charset="-122"/>
                <a:ea typeface="仓耳青禾体-谷力 W05" panose="02020400000000000000" pitchFamily="18" charset="-122"/>
              </a:rPr>
              <a:t>01/</a:t>
            </a:r>
            <a:endParaRPr lang="zh-CN" altLang="en-US" sz="8800" b="1">
              <a:solidFill>
                <a:srgbClr val="61D4EA"/>
              </a:solidFill>
              <a:latin typeface="仓耳青禾体-谷力 W05" panose="02020400000000000000" pitchFamily="18" charset="-122"/>
              <a:ea typeface="仓耳青禾体-谷力 W05" panose="02020400000000000000" pitchFamily="18" charset="-122"/>
            </a:endParaRPr>
          </a:p>
        </p:txBody>
      </p:sp>
      <p:sp>
        <p:nvSpPr>
          <p:cNvPr id="11" name="矩形 10"/>
          <p:cNvSpPr/>
          <p:nvPr/>
        </p:nvSpPr>
        <p:spPr>
          <a:xfrm>
            <a:off x="3568044" y="2503650"/>
            <a:ext cx="7270907" cy="769441"/>
          </a:xfrm>
          <a:prstGeom prst="rect">
            <a:avLst/>
          </a:prstGeom>
        </p:spPr>
        <p:txBody>
          <a:bodyPr wrap="square">
            <a:spAutoFit/>
          </a:bodyPr>
          <a:lstStyle/>
          <a:p>
            <a:pPr algn="ctr"/>
            <a:r>
              <a:rPr lang="zh-CN" altLang="en-US" sz="4400" b="1" dirty="0">
                <a:solidFill>
                  <a:srgbClr val="61D4EA"/>
                </a:solidFill>
                <a:latin typeface="仓耳青禾体-谷力 W05" panose="02020400000000000000" pitchFamily="18" charset="-122"/>
                <a:ea typeface="仓耳青禾体-谷力 W05" panose="02020400000000000000" pitchFamily="18" charset="-122"/>
              </a:rPr>
              <a:t>扫描器试用经历</a:t>
            </a:r>
          </a:p>
        </p:txBody>
      </p:sp>
      <p:sp>
        <p:nvSpPr>
          <p:cNvPr id="12" name="矩形 11"/>
          <p:cNvSpPr/>
          <p:nvPr/>
        </p:nvSpPr>
        <p:spPr>
          <a:xfrm>
            <a:off x="3568044" y="3405315"/>
            <a:ext cx="8332804" cy="475195"/>
          </a:xfrm>
          <a:prstGeom prst="rect">
            <a:avLst/>
          </a:prstGeom>
        </p:spPr>
        <p:txBody>
          <a:bodyPr wrap="square">
            <a:spAutoFit/>
          </a:bodyPr>
          <a:lstStyle/>
          <a:p>
            <a:pPr>
              <a:lnSpc>
                <a:spcPct val="250000"/>
              </a:lnSpc>
            </a:pPr>
            <a:r>
              <a:rPr lang="zh-CN" altLang="en-US" sz="1200" dirty="0">
                <a:solidFill>
                  <a:srgbClr val="61D4EA"/>
                </a:solidFill>
                <a:latin typeface="仓耳青禾体-谷力 W05" panose="02020400000000000000" pitchFamily="18" charset="-122"/>
                <a:ea typeface="仓耳青禾体-谷力 W05" panose="02020400000000000000" pitchFamily="18" charset="-122"/>
              </a:rPr>
              <a:t>试用了许多款扫描器，这里只讲述有实际应用的</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rLst="">
                                      <p:cBhvr>
                                        <p:cTn id="10" dur="1000"/>
                                        <p:tgtEl>
                                          <p:spTgt spid="13"/>
                                        </p:tgtEl>
                                      </p:cBhvr>
                                    </p:animEffect>
                                  </p:childTnLst>
                                </p:cTn>
                              </p:par>
                              <p:par>
                                <p:cTn id="11" presetID="3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90"/>
                                          </p:val>
                                        </p:tav>
                                        <p:tav tm="100000">
                                          <p:val>
                                            <p:fltVal val="0"/>
                                          </p:val>
                                        </p:tav>
                                      </p:tavLst>
                                    </p:anim>
                                    <p:animEffect transition="in" filter="fade" prLst="">
                                      <p:cBhvr>
                                        <p:cTn id="16" dur="1000"/>
                                        <p:tgtEl>
                                          <p:spTgt spid="1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rLst="">
                                      <p:cBhvr>
                                        <p:cTn id="22" dur="1000"/>
                                        <p:tgtEl>
                                          <p:spTgt spid="10"/>
                                        </p:tgtEl>
                                      </p:cBhvr>
                                    </p:animEffect>
                                  </p:childTnLst>
                                </p:cTn>
                              </p:par>
                              <p:par>
                                <p:cTn id="23" presetID="31" presetClass="entr"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1000" fill="hold"/>
                                        <p:tgtEl>
                                          <p:spTgt spid="11"/>
                                        </p:tgtEl>
                                        <p:attrNameLst>
                                          <p:attrName>ppt_w</p:attrName>
                                        </p:attrNameLst>
                                      </p:cBhvr>
                                      <p:tavLst>
                                        <p:tav tm="0">
                                          <p:val>
                                            <p:fltVal val="0"/>
                                          </p:val>
                                        </p:tav>
                                        <p:tav tm="100000">
                                          <p:val>
                                            <p:strVal val="#ppt_w"/>
                                          </p:val>
                                        </p:tav>
                                      </p:tavLst>
                                    </p:anim>
                                    <p:anim calcmode="lin" valueType="num">
                                      <p:cBhvr>
                                        <p:cTn id="26" dur="1000" fill="hold"/>
                                        <p:tgtEl>
                                          <p:spTgt spid="11"/>
                                        </p:tgtEl>
                                        <p:attrNameLst>
                                          <p:attrName>ppt_h</p:attrName>
                                        </p:attrNameLst>
                                      </p:cBhvr>
                                      <p:tavLst>
                                        <p:tav tm="0">
                                          <p:val>
                                            <p:fltVal val="0"/>
                                          </p:val>
                                        </p:tav>
                                        <p:tav tm="100000">
                                          <p:val>
                                            <p:strVal val="#ppt_h"/>
                                          </p:val>
                                        </p:tav>
                                      </p:tavLst>
                                    </p:anim>
                                    <p:anim calcmode="lin" valueType="num">
                                      <p:cBhvr>
                                        <p:cTn id="27" dur="1000" fill="hold"/>
                                        <p:tgtEl>
                                          <p:spTgt spid="11"/>
                                        </p:tgtEl>
                                        <p:attrNameLst>
                                          <p:attrName>style.rotation</p:attrName>
                                        </p:attrNameLst>
                                      </p:cBhvr>
                                      <p:tavLst>
                                        <p:tav tm="0">
                                          <p:val>
                                            <p:fltVal val="90"/>
                                          </p:val>
                                        </p:tav>
                                        <p:tav tm="100000">
                                          <p:val>
                                            <p:fltVal val="0"/>
                                          </p:val>
                                        </p:tav>
                                      </p:tavLst>
                                    </p:anim>
                                    <p:animEffect transition="in" filter="fade" prLst="">
                                      <p:cBhvr>
                                        <p:cTn id="28" dur="1000"/>
                                        <p:tgtEl>
                                          <p:spTgt spid="11"/>
                                        </p:tgtEl>
                                      </p:cBhvr>
                                    </p:animEffect>
                                  </p:childTnLst>
                                </p:cTn>
                              </p:par>
                              <p:par>
                                <p:cTn id="29" presetID="31" presetClass="entr" presetSubtype="0" fill="hold" grpId="2"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rLst="">
                                      <p:cBhvr>
                                        <p:cTn id="3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1"/>
      <p:bldP spid="12" grpId="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rcRect l="10992" t="-1" r="14504" b="-4428"/>
          <a:stretch>
            <a:fillRect/>
          </a:stretch>
        </p:blipFill>
        <p:spPr>
          <a:xfrm>
            <a:off x="122830" y="150126"/>
            <a:ext cx="832513" cy="777922"/>
          </a:xfrm>
          <a:prstGeom prst="rect">
            <a:avLst/>
          </a:prstGeom>
        </p:spPr>
      </p:pic>
      <p:sp>
        <p:nvSpPr>
          <p:cNvPr id="4" name="矩形 3"/>
          <p:cNvSpPr/>
          <p:nvPr/>
        </p:nvSpPr>
        <p:spPr>
          <a:xfrm>
            <a:off x="166805" y="246699"/>
            <a:ext cx="744562" cy="584775"/>
          </a:xfrm>
          <a:prstGeom prst="rect">
            <a:avLst/>
          </a:prstGeom>
        </p:spPr>
        <p:txBody>
          <a:bodyPr wrap="square">
            <a:spAutoFit/>
          </a:bodyPr>
          <a:lstStyle/>
          <a:p>
            <a:pPr algn="ctr"/>
            <a:r>
              <a:rPr lang="en-US" altLang="zh-CN" sz="3200" b="1">
                <a:solidFill>
                  <a:srgbClr val="61D4EA"/>
                </a:solidFill>
                <a:latin typeface="仓耳青禾体-谷力 W05" panose="02020400000000000000" pitchFamily="18" charset="-122"/>
                <a:ea typeface="仓耳青禾体-谷力 W05" panose="02020400000000000000" pitchFamily="18" charset="-122"/>
              </a:rPr>
              <a:t>01</a:t>
            </a:r>
            <a:endParaRPr lang="zh-CN" altLang="en-US" sz="3200"/>
          </a:p>
        </p:txBody>
      </p:sp>
      <p:sp>
        <p:nvSpPr>
          <p:cNvPr id="5" name="矩形 4"/>
          <p:cNvSpPr/>
          <p:nvPr/>
        </p:nvSpPr>
        <p:spPr>
          <a:xfrm>
            <a:off x="999319" y="246698"/>
            <a:ext cx="4241422" cy="584775"/>
          </a:xfrm>
          <a:prstGeom prst="rect">
            <a:avLst/>
          </a:prstGeom>
        </p:spPr>
        <p:txBody>
          <a:bodyPr wrap="square">
            <a:spAutoFit/>
          </a:bodyPr>
          <a:lstStyle/>
          <a:p>
            <a:r>
              <a:rPr lang="zh-CN" altLang="en-US" sz="3200" b="1">
                <a:solidFill>
                  <a:srgbClr val="61D4EA"/>
                </a:solidFill>
                <a:latin typeface="仓耳青禾体-谷力 W05" panose="02020400000000000000" pitchFamily="18" charset="-122"/>
                <a:ea typeface="仓耳青禾体-谷力 W05" panose="02020400000000000000" pitchFamily="18" charset="-122"/>
              </a:rPr>
              <a:t>基本简介  </a:t>
            </a:r>
            <a:r>
              <a:rPr lang="en-US" altLang="zh-CN" sz="2000" b="1">
                <a:solidFill>
                  <a:srgbClr val="61D4EA"/>
                </a:solidFill>
                <a:latin typeface="仓耳青禾体-谷力 W05" panose="02020400000000000000" pitchFamily="18" charset="-122"/>
                <a:ea typeface="仓耳青禾体-谷力 W05" panose="02020400000000000000" pitchFamily="18" charset="-122"/>
              </a:rPr>
              <a:t>Basic Introduction</a:t>
            </a:r>
            <a:endParaRPr lang="zh-CN" altLang="en-US" sz="3200" b="1">
              <a:solidFill>
                <a:srgbClr val="61D4EA"/>
              </a:solidFill>
              <a:latin typeface="仓耳青禾体-谷力 W05" panose="02020400000000000000" pitchFamily="18" charset="-122"/>
              <a:ea typeface="仓耳青禾体-谷力 W05" panose="02020400000000000000" pitchFamily="18" charset="-122"/>
            </a:endParaRPr>
          </a:p>
        </p:txBody>
      </p:sp>
      <p:pic>
        <p:nvPicPr>
          <p:cNvPr id="12" name="图片 11"/>
          <p:cNvPicPr>
            <a:picLocks noChangeAspect="1"/>
          </p:cNvPicPr>
          <p:nvPr/>
        </p:nvPicPr>
        <p:blipFill>
          <a:blip r:embed="rId4"/>
          <a:srcRect/>
          <a:stretch>
            <a:fillRect/>
          </a:stretch>
        </p:blipFill>
        <p:spPr>
          <a:xfrm>
            <a:off x="-223605" y="2099744"/>
            <a:ext cx="4997204" cy="2658511"/>
          </a:xfrm>
          <a:prstGeom prst="rect">
            <a:avLst/>
          </a:prstGeom>
        </p:spPr>
      </p:pic>
      <p:grpSp>
        <p:nvGrpSpPr>
          <p:cNvPr id="26" name="组合 25"/>
          <p:cNvGrpSpPr/>
          <p:nvPr/>
        </p:nvGrpSpPr>
        <p:grpSpPr>
          <a:xfrm>
            <a:off x="5377219" y="5131558"/>
            <a:ext cx="5225250" cy="675564"/>
            <a:chOff x="5377219" y="5131558"/>
            <a:chExt cx="5225250" cy="675564"/>
          </a:xfrm>
        </p:grpSpPr>
        <p:sp>
          <p:nvSpPr>
            <p:cNvPr id="13" name="椭圆 12"/>
            <p:cNvSpPr/>
            <p:nvPr/>
          </p:nvSpPr>
          <p:spPr>
            <a:xfrm>
              <a:off x="5377219" y="5131558"/>
              <a:ext cx="675564" cy="675564"/>
            </a:xfrm>
            <a:prstGeom prst="ellipse">
              <a:avLst/>
            </a:prstGeom>
            <a:noFill/>
            <a:ln>
              <a:solidFill>
                <a:srgbClr val="61D4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ound-web-cam_17861"/>
            <p:cNvSpPr>
              <a:spLocks noChangeAspect="1"/>
            </p:cNvSpPr>
            <p:nvPr/>
          </p:nvSpPr>
          <p:spPr>
            <a:xfrm>
              <a:off x="5524394" y="5246974"/>
              <a:ext cx="381214" cy="444733"/>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rgbClr val="61D4EA"/>
            </a:solidFill>
            <a:ln>
              <a:noFill/>
            </a:ln>
          </p:spPr>
        </p:sp>
        <p:sp>
          <p:nvSpPr>
            <p:cNvPr id="15" name="椭圆 14"/>
            <p:cNvSpPr/>
            <p:nvPr/>
          </p:nvSpPr>
          <p:spPr>
            <a:xfrm>
              <a:off x="6895072" y="5131558"/>
              <a:ext cx="675564" cy="675564"/>
            </a:xfrm>
            <a:prstGeom prst="ellipse">
              <a:avLst/>
            </a:prstGeom>
            <a:noFill/>
            <a:ln>
              <a:solidFill>
                <a:srgbClr val="61D4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ound-web-cam_17861"/>
            <p:cNvSpPr>
              <a:spLocks noChangeAspect="1"/>
            </p:cNvSpPr>
            <p:nvPr/>
          </p:nvSpPr>
          <p:spPr>
            <a:xfrm>
              <a:off x="7010488" y="5272441"/>
              <a:ext cx="444733" cy="39380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546" h="503434">
                  <a:moveTo>
                    <a:pt x="0" y="154789"/>
                  </a:moveTo>
                  <a:lnTo>
                    <a:pt x="35220" y="173435"/>
                  </a:lnTo>
                  <a:lnTo>
                    <a:pt x="179058" y="248905"/>
                  </a:lnTo>
                  <a:lnTo>
                    <a:pt x="36995" y="328224"/>
                  </a:lnTo>
                  <a:lnTo>
                    <a:pt x="0" y="346573"/>
                  </a:lnTo>
                  <a:close/>
                  <a:moveTo>
                    <a:pt x="317538" y="106843"/>
                  </a:moveTo>
                  <a:cubicBezTo>
                    <a:pt x="396974" y="106843"/>
                    <a:pt x="463479" y="171371"/>
                    <a:pt x="463479" y="250647"/>
                  </a:cubicBezTo>
                  <a:cubicBezTo>
                    <a:pt x="463479" y="329924"/>
                    <a:pt x="396974" y="396295"/>
                    <a:pt x="317538" y="396295"/>
                  </a:cubicBezTo>
                  <a:cubicBezTo>
                    <a:pt x="254728" y="396295"/>
                    <a:pt x="199308" y="353891"/>
                    <a:pt x="180834" y="296739"/>
                  </a:cubicBezTo>
                  <a:lnTo>
                    <a:pt x="265812" y="250647"/>
                  </a:lnTo>
                  <a:lnTo>
                    <a:pt x="180834" y="204556"/>
                  </a:lnTo>
                  <a:cubicBezTo>
                    <a:pt x="199308" y="147403"/>
                    <a:pt x="252881" y="106843"/>
                    <a:pt x="317538" y="106843"/>
                  </a:cubicBezTo>
                  <a:close/>
                  <a:moveTo>
                    <a:pt x="317551" y="0"/>
                  </a:moveTo>
                  <a:cubicBezTo>
                    <a:pt x="455967" y="0"/>
                    <a:pt x="568546" y="112489"/>
                    <a:pt x="568546" y="250795"/>
                  </a:cubicBezTo>
                  <a:cubicBezTo>
                    <a:pt x="568546" y="389101"/>
                    <a:pt x="455967" y="503434"/>
                    <a:pt x="317551" y="503434"/>
                  </a:cubicBezTo>
                  <a:cubicBezTo>
                    <a:pt x="210509" y="503434"/>
                    <a:pt x="120077" y="437047"/>
                    <a:pt x="83166" y="342999"/>
                  </a:cubicBezTo>
                  <a:lnTo>
                    <a:pt x="131150" y="317182"/>
                  </a:lnTo>
                  <a:cubicBezTo>
                    <a:pt x="158834" y="392789"/>
                    <a:pt x="230810" y="448112"/>
                    <a:pt x="317551" y="448112"/>
                  </a:cubicBezTo>
                  <a:cubicBezTo>
                    <a:pt x="426439" y="448112"/>
                    <a:pt x="515025" y="359596"/>
                    <a:pt x="515025" y="250795"/>
                  </a:cubicBezTo>
                  <a:cubicBezTo>
                    <a:pt x="515025" y="141994"/>
                    <a:pt x="426439" y="53478"/>
                    <a:pt x="317551" y="53478"/>
                  </a:cubicBezTo>
                  <a:cubicBezTo>
                    <a:pt x="232656" y="53478"/>
                    <a:pt x="158834" y="108801"/>
                    <a:pt x="131150" y="184408"/>
                  </a:cubicBezTo>
                  <a:lnTo>
                    <a:pt x="83166" y="158591"/>
                  </a:lnTo>
                  <a:cubicBezTo>
                    <a:pt x="120077" y="64543"/>
                    <a:pt x="210509" y="0"/>
                    <a:pt x="317551" y="0"/>
                  </a:cubicBezTo>
                  <a:close/>
                </a:path>
              </a:pathLst>
            </a:custGeom>
            <a:solidFill>
              <a:srgbClr val="61D4EA"/>
            </a:solidFill>
            <a:ln>
              <a:noFill/>
            </a:ln>
          </p:spPr>
          <p:txBody>
            <a:bodyPr/>
            <a:lstStyle/>
            <a:p>
              <a:endParaRPr lang="zh-CN" altLang="en-US"/>
            </a:p>
          </p:txBody>
        </p:sp>
        <p:sp>
          <p:nvSpPr>
            <p:cNvPr id="17" name="椭圆 16"/>
            <p:cNvSpPr/>
            <p:nvPr/>
          </p:nvSpPr>
          <p:spPr>
            <a:xfrm>
              <a:off x="8409052" y="5131558"/>
              <a:ext cx="675564" cy="675564"/>
            </a:xfrm>
            <a:prstGeom prst="ellipse">
              <a:avLst/>
            </a:prstGeom>
            <a:noFill/>
            <a:ln>
              <a:solidFill>
                <a:srgbClr val="61D4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ound-web-cam_17861"/>
            <p:cNvSpPr>
              <a:spLocks noChangeAspect="1"/>
            </p:cNvSpPr>
            <p:nvPr/>
          </p:nvSpPr>
          <p:spPr>
            <a:xfrm>
              <a:off x="8524468" y="5315196"/>
              <a:ext cx="444733" cy="3082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088" h="415983">
                  <a:moveTo>
                    <a:pt x="347817" y="339772"/>
                  </a:moveTo>
                  <a:lnTo>
                    <a:pt x="450603" y="339772"/>
                  </a:lnTo>
                  <a:lnTo>
                    <a:pt x="450603" y="345879"/>
                  </a:lnTo>
                  <a:lnTo>
                    <a:pt x="497302" y="345879"/>
                  </a:lnTo>
                  <a:lnTo>
                    <a:pt x="497302" y="339772"/>
                  </a:lnTo>
                  <a:lnTo>
                    <a:pt x="600088" y="339772"/>
                  </a:lnTo>
                  <a:cubicBezTo>
                    <a:pt x="600088" y="348462"/>
                    <a:pt x="595160" y="355508"/>
                    <a:pt x="588824" y="355508"/>
                  </a:cubicBezTo>
                  <a:lnTo>
                    <a:pt x="358847" y="355508"/>
                  </a:lnTo>
                  <a:cubicBezTo>
                    <a:pt x="352745" y="355508"/>
                    <a:pt x="347817" y="348462"/>
                    <a:pt x="347817" y="339772"/>
                  </a:cubicBezTo>
                  <a:close/>
                  <a:moveTo>
                    <a:pt x="0" y="339772"/>
                  </a:moveTo>
                  <a:lnTo>
                    <a:pt x="102786" y="339772"/>
                  </a:lnTo>
                  <a:lnTo>
                    <a:pt x="102786" y="345879"/>
                  </a:lnTo>
                  <a:lnTo>
                    <a:pt x="149485" y="345879"/>
                  </a:lnTo>
                  <a:lnTo>
                    <a:pt x="149485" y="339772"/>
                  </a:lnTo>
                  <a:lnTo>
                    <a:pt x="252271" y="339772"/>
                  </a:lnTo>
                  <a:cubicBezTo>
                    <a:pt x="252271" y="348462"/>
                    <a:pt x="247343" y="355508"/>
                    <a:pt x="241007" y="355508"/>
                  </a:cubicBezTo>
                  <a:lnTo>
                    <a:pt x="11264" y="355508"/>
                  </a:lnTo>
                  <a:cubicBezTo>
                    <a:pt x="4928" y="355508"/>
                    <a:pt x="0" y="348462"/>
                    <a:pt x="0" y="339772"/>
                  </a:cubicBezTo>
                  <a:close/>
                  <a:moveTo>
                    <a:pt x="383677" y="200406"/>
                  </a:moveTo>
                  <a:lnTo>
                    <a:pt x="564157" y="200406"/>
                  </a:lnTo>
                  <a:cubicBezTo>
                    <a:pt x="572606" y="200406"/>
                    <a:pt x="579412" y="207202"/>
                    <a:pt x="579412" y="215637"/>
                  </a:cubicBezTo>
                  <a:lnTo>
                    <a:pt x="579412" y="320378"/>
                  </a:lnTo>
                  <a:cubicBezTo>
                    <a:pt x="579412" y="328814"/>
                    <a:pt x="572606" y="335609"/>
                    <a:pt x="564157" y="335609"/>
                  </a:cubicBezTo>
                  <a:lnTo>
                    <a:pt x="383677" y="335609"/>
                  </a:lnTo>
                  <a:cubicBezTo>
                    <a:pt x="375228" y="335609"/>
                    <a:pt x="368422" y="328814"/>
                    <a:pt x="368422" y="320378"/>
                  </a:cubicBezTo>
                  <a:lnTo>
                    <a:pt x="368422" y="215637"/>
                  </a:lnTo>
                  <a:cubicBezTo>
                    <a:pt x="368422" y="207202"/>
                    <a:pt x="375228" y="200406"/>
                    <a:pt x="383677" y="200406"/>
                  </a:cubicBezTo>
                  <a:close/>
                  <a:moveTo>
                    <a:pt x="294283" y="200406"/>
                  </a:moveTo>
                  <a:lnTo>
                    <a:pt x="305783" y="200406"/>
                  </a:lnTo>
                  <a:lnTo>
                    <a:pt x="305783" y="385756"/>
                  </a:lnTo>
                  <a:lnTo>
                    <a:pt x="343097" y="385756"/>
                  </a:lnTo>
                  <a:lnTo>
                    <a:pt x="343097" y="395129"/>
                  </a:lnTo>
                  <a:lnTo>
                    <a:pt x="470530" y="395129"/>
                  </a:lnTo>
                  <a:lnTo>
                    <a:pt x="470530" y="406610"/>
                  </a:lnTo>
                  <a:lnTo>
                    <a:pt x="343097" y="406610"/>
                  </a:lnTo>
                  <a:lnTo>
                    <a:pt x="343097" y="415983"/>
                  </a:lnTo>
                  <a:lnTo>
                    <a:pt x="256969" y="415983"/>
                  </a:lnTo>
                  <a:lnTo>
                    <a:pt x="256969" y="406610"/>
                  </a:lnTo>
                  <a:lnTo>
                    <a:pt x="129770" y="406610"/>
                  </a:lnTo>
                  <a:lnTo>
                    <a:pt x="129770" y="395129"/>
                  </a:lnTo>
                  <a:lnTo>
                    <a:pt x="256969" y="395129"/>
                  </a:lnTo>
                  <a:lnTo>
                    <a:pt x="256969" y="385756"/>
                  </a:lnTo>
                  <a:lnTo>
                    <a:pt x="294283" y="385756"/>
                  </a:lnTo>
                  <a:close/>
                  <a:moveTo>
                    <a:pt x="35926" y="200406"/>
                  </a:moveTo>
                  <a:lnTo>
                    <a:pt x="216346" y="200406"/>
                  </a:lnTo>
                  <a:cubicBezTo>
                    <a:pt x="224792" y="200406"/>
                    <a:pt x="231596" y="207202"/>
                    <a:pt x="231596" y="215637"/>
                  </a:cubicBezTo>
                  <a:lnTo>
                    <a:pt x="231596" y="320378"/>
                  </a:lnTo>
                  <a:cubicBezTo>
                    <a:pt x="231596" y="328814"/>
                    <a:pt x="224792" y="335609"/>
                    <a:pt x="216346" y="335609"/>
                  </a:cubicBezTo>
                  <a:lnTo>
                    <a:pt x="35926" y="335609"/>
                  </a:lnTo>
                  <a:cubicBezTo>
                    <a:pt x="27480" y="335609"/>
                    <a:pt x="20676" y="328814"/>
                    <a:pt x="20676" y="320378"/>
                  </a:cubicBezTo>
                  <a:lnTo>
                    <a:pt x="20676" y="215637"/>
                  </a:lnTo>
                  <a:cubicBezTo>
                    <a:pt x="20676" y="207202"/>
                    <a:pt x="27480" y="200406"/>
                    <a:pt x="35926" y="200406"/>
                  </a:cubicBezTo>
                  <a:close/>
                  <a:moveTo>
                    <a:pt x="173873" y="139437"/>
                  </a:moveTo>
                  <a:lnTo>
                    <a:pt x="276659" y="139437"/>
                  </a:lnTo>
                  <a:lnTo>
                    <a:pt x="276659" y="145543"/>
                  </a:lnTo>
                  <a:lnTo>
                    <a:pt x="323358" y="145543"/>
                  </a:lnTo>
                  <a:lnTo>
                    <a:pt x="323358" y="139437"/>
                  </a:lnTo>
                  <a:lnTo>
                    <a:pt x="426144" y="139437"/>
                  </a:lnTo>
                  <a:cubicBezTo>
                    <a:pt x="426144" y="148127"/>
                    <a:pt x="421216" y="155173"/>
                    <a:pt x="414880" y="155173"/>
                  </a:cubicBezTo>
                  <a:lnTo>
                    <a:pt x="185137" y="155173"/>
                  </a:lnTo>
                  <a:cubicBezTo>
                    <a:pt x="178801" y="155173"/>
                    <a:pt x="173873" y="148127"/>
                    <a:pt x="173873" y="139437"/>
                  </a:cubicBezTo>
                  <a:close/>
                  <a:moveTo>
                    <a:pt x="209803" y="0"/>
                  </a:moveTo>
                  <a:lnTo>
                    <a:pt x="390263" y="0"/>
                  </a:lnTo>
                  <a:cubicBezTo>
                    <a:pt x="398711" y="0"/>
                    <a:pt x="405751" y="6795"/>
                    <a:pt x="405751" y="15231"/>
                  </a:cubicBezTo>
                  <a:lnTo>
                    <a:pt x="405751" y="119972"/>
                  </a:lnTo>
                  <a:cubicBezTo>
                    <a:pt x="405751" y="128407"/>
                    <a:pt x="398711" y="135203"/>
                    <a:pt x="390263" y="135203"/>
                  </a:cubicBezTo>
                  <a:lnTo>
                    <a:pt x="209803" y="135203"/>
                  </a:lnTo>
                  <a:cubicBezTo>
                    <a:pt x="201355" y="135203"/>
                    <a:pt x="194549" y="128407"/>
                    <a:pt x="194549" y="119972"/>
                  </a:cubicBezTo>
                  <a:lnTo>
                    <a:pt x="194549" y="15231"/>
                  </a:lnTo>
                  <a:cubicBezTo>
                    <a:pt x="194549" y="6795"/>
                    <a:pt x="201355" y="0"/>
                    <a:pt x="209803" y="0"/>
                  </a:cubicBezTo>
                  <a:close/>
                </a:path>
              </a:pathLst>
            </a:custGeom>
            <a:solidFill>
              <a:srgbClr val="61D4EA"/>
            </a:solidFill>
            <a:ln>
              <a:noFill/>
            </a:ln>
          </p:spPr>
          <p:txBody>
            <a:bodyPr/>
            <a:lstStyle/>
            <a:p>
              <a:endParaRPr lang="zh-CN" altLang="en-US"/>
            </a:p>
          </p:txBody>
        </p:sp>
        <p:sp>
          <p:nvSpPr>
            <p:cNvPr id="19" name="椭圆 18"/>
            <p:cNvSpPr/>
            <p:nvPr/>
          </p:nvSpPr>
          <p:spPr>
            <a:xfrm>
              <a:off x="9926905" y="5131558"/>
              <a:ext cx="675564" cy="675564"/>
            </a:xfrm>
            <a:prstGeom prst="ellipse">
              <a:avLst/>
            </a:prstGeom>
            <a:noFill/>
            <a:ln>
              <a:solidFill>
                <a:srgbClr val="61D4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p:cNvSpPr>
              <a:spLocks noChangeAspect="1"/>
            </p:cNvSpPr>
            <p:nvPr/>
          </p:nvSpPr>
          <p:spPr>
            <a:xfrm>
              <a:off x="10042321" y="5267540"/>
              <a:ext cx="444732" cy="403601"/>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 name="T72" fmla="*/ 472622 w 604011"/>
                <a:gd name="T73" fmla="*/ 472622 w 604011"/>
                <a:gd name="T74" fmla="*/ 472622 w 604011"/>
                <a:gd name="T75" fmla="*/ 472622 w 604011"/>
                <a:gd name="T76" fmla="*/ 472622 w 604011"/>
                <a:gd name="T77"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32" h="2665">
                  <a:moveTo>
                    <a:pt x="2779" y="441"/>
                  </a:moveTo>
                  <a:cubicBezTo>
                    <a:pt x="2730" y="438"/>
                    <a:pt x="2685" y="457"/>
                    <a:pt x="2654" y="490"/>
                  </a:cubicBezTo>
                  <a:lnTo>
                    <a:pt x="1620" y="145"/>
                  </a:lnTo>
                  <a:cubicBezTo>
                    <a:pt x="1612" y="71"/>
                    <a:pt x="1552" y="11"/>
                    <a:pt x="1474" y="6"/>
                  </a:cubicBezTo>
                  <a:cubicBezTo>
                    <a:pt x="1387" y="0"/>
                    <a:pt x="1312" y="65"/>
                    <a:pt x="1306" y="152"/>
                  </a:cubicBezTo>
                  <a:cubicBezTo>
                    <a:pt x="1305" y="160"/>
                    <a:pt x="1306" y="168"/>
                    <a:pt x="1306" y="176"/>
                  </a:cubicBezTo>
                  <a:lnTo>
                    <a:pt x="406" y="687"/>
                  </a:lnTo>
                  <a:cubicBezTo>
                    <a:pt x="383" y="671"/>
                    <a:pt x="356" y="660"/>
                    <a:pt x="326" y="658"/>
                  </a:cubicBezTo>
                  <a:cubicBezTo>
                    <a:pt x="239" y="652"/>
                    <a:pt x="163" y="718"/>
                    <a:pt x="157" y="805"/>
                  </a:cubicBezTo>
                  <a:cubicBezTo>
                    <a:pt x="153" y="867"/>
                    <a:pt x="185" y="923"/>
                    <a:pt x="236" y="952"/>
                  </a:cubicBezTo>
                  <a:lnTo>
                    <a:pt x="110" y="2333"/>
                  </a:lnTo>
                  <a:cubicBezTo>
                    <a:pt x="53" y="2354"/>
                    <a:pt x="11" y="2407"/>
                    <a:pt x="6" y="2471"/>
                  </a:cubicBezTo>
                  <a:cubicBezTo>
                    <a:pt x="0" y="2558"/>
                    <a:pt x="66" y="2634"/>
                    <a:pt x="153" y="2639"/>
                  </a:cubicBezTo>
                  <a:cubicBezTo>
                    <a:pt x="219" y="2644"/>
                    <a:pt x="278" y="2608"/>
                    <a:pt x="305" y="2552"/>
                  </a:cubicBezTo>
                  <a:lnTo>
                    <a:pt x="1490" y="2582"/>
                  </a:lnTo>
                  <a:cubicBezTo>
                    <a:pt x="1516" y="2625"/>
                    <a:pt x="1561" y="2655"/>
                    <a:pt x="1615" y="2659"/>
                  </a:cubicBezTo>
                  <a:cubicBezTo>
                    <a:pt x="1702" y="2665"/>
                    <a:pt x="1777" y="2599"/>
                    <a:pt x="1783" y="2512"/>
                  </a:cubicBezTo>
                  <a:cubicBezTo>
                    <a:pt x="1784" y="2507"/>
                    <a:pt x="1784" y="2503"/>
                    <a:pt x="1783" y="2498"/>
                  </a:cubicBezTo>
                  <a:lnTo>
                    <a:pt x="2431" y="2094"/>
                  </a:lnTo>
                  <a:cubicBezTo>
                    <a:pt x="2453" y="2108"/>
                    <a:pt x="2479" y="2118"/>
                    <a:pt x="2507" y="2119"/>
                  </a:cubicBezTo>
                  <a:cubicBezTo>
                    <a:pt x="2594" y="2125"/>
                    <a:pt x="2669" y="2060"/>
                    <a:pt x="2675" y="1973"/>
                  </a:cubicBezTo>
                  <a:cubicBezTo>
                    <a:pt x="2679" y="1916"/>
                    <a:pt x="2652" y="1864"/>
                    <a:pt x="2609" y="1833"/>
                  </a:cubicBezTo>
                  <a:lnTo>
                    <a:pt x="2808" y="752"/>
                  </a:lnTo>
                  <a:cubicBezTo>
                    <a:pt x="2872" y="735"/>
                    <a:pt x="2921" y="679"/>
                    <a:pt x="2926" y="610"/>
                  </a:cubicBezTo>
                  <a:cubicBezTo>
                    <a:pt x="2932" y="523"/>
                    <a:pt x="2866" y="447"/>
                    <a:pt x="2779" y="441"/>
                  </a:cubicBezTo>
                  <a:close/>
                  <a:moveTo>
                    <a:pt x="1724" y="2378"/>
                  </a:moveTo>
                  <a:cubicBezTo>
                    <a:pt x="1722" y="2376"/>
                    <a:pt x="1720" y="2374"/>
                    <a:pt x="1718" y="2373"/>
                  </a:cubicBezTo>
                  <a:lnTo>
                    <a:pt x="1885" y="1414"/>
                  </a:lnTo>
                  <a:cubicBezTo>
                    <a:pt x="1888" y="1413"/>
                    <a:pt x="1891" y="1412"/>
                    <a:pt x="1895" y="1411"/>
                  </a:cubicBezTo>
                  <a:lnTo>
                    <a:pt x="2370" y="1905"/>
                  </a:lnTo>
                  <a:cubicBezTo>
                    <a:pt x="2364" y="1919"/>
                    <a:pt x="2361" y="1935"/>
                    <a:pt x="2360" y="1951"/>
                  </a:cubicBezTo>
                  <a:cubicBezTo>
                    <a:pt x="2359" y="1961"/>
                    <a:pt x="2360" y="1971"/>
                    <a:pt x="2361" y="1981"/>
                  </a:cubicBezTo>
                  <a:lnTo>
                    <a:pt x="1724" y="2378"/>
                  </a:lnTo>
                  <a:close/>
                  <a:moveTo>
                    <a:pt x="245" y="2325"/>
                  </a:moveTo>
                  <a:lnTo>
                    <a:pt x="367" y="975"/>
                  </a:lnTo>
                  <a:lnTo>
                    <a:pt x="948" y="1628"/>
                  </a:lnTo>
                  <a:cubicBezTo>
                    <a:pt x="942" y="1644"/>
                    <a:pt x="937" y="1662"/>
                    <a:pt x="936" y="1680"/>
                  </a:cubicBezTo>
                  <a:cubicBezTo>
                    <a:pt x="935" y="1698"/>
                    <a:pt x="937" y="1716"/>
                    <a:pt x="941" y="1733"/>
                  </a:cubicBezTo>
                  <a:lnTo>
                    <a:pt x="245" y="2325"/>
                  </a:lnTo>
                  <a:close/>
                  <a:moveTo>
                    <a:pt x="2612" y="617"/>
                  </a:moveTo>
                  <a:cubicBezTo>
                    <a:pt x="2612" y="621"/>
                    <a:pt x="2613" y="625"/>
                    <a:pt x="2613" y="629"/>
                  </a:cubicBezTo>
                  <a:lnTo>
                    <a:pt x="1927" y="1127"/>
                  </a:lnTo>
                  <a:cubicBezTo>
                    <a:pt x="1907" y="1115"/>
                    <a:pt x="1884" y="1107"/>
                    <a:pt x="1860" y="1104"/>
                  </a:cubicBezTo>
                  <a:lnTo>
                    <a:pt x="1573" y="277"/>
                  </a:lnTo>
                  <a:cubicBezTo>
                    <a:pt x="1575" y="275"/>
                    <a:pt x="1577" y="273"/>
                    <a:pt x="1578" y="272"/>
                  </a:cubicBezTo>
                  <a:lnTo>
                    <a:pt x="2612" y="617"/>
                  </a:lnTo>
                  <a:close/>
                  <a:moveTo>
                    <a:pt x="1184" y="1562"/>
                  </a:moveTo>
                  <a:cubicBezTo>
                    <a:pt x="1161" y="1546"/>
                    <a:pt x="1134" y="1535"/>
                    <a:pt x="1104" y="1533"/>
                  </a:cubicBezTo>
                  <a:cubicBezTo>
                    <a:pt x="1085" y="1532"/>
                    <a:pt x="1066" y="1534"/>
                    <a:pt x="1048" y="1540"/>
                  </a:cubicBezTo>
                  <a:lnTo>
                    <a:pt x="519" y="944"/>
                  </a:lnTo>
                  <a:lnTo>
                    <a:pt x="1674" y="1281"/>
                  </a:lnTo>
                  <a:lnTo>
                    <a:pt x="1184" y="1562"/>
                  </a:lnTo>
                  <a:close/>
                  <a:moveTo>
                    <a:pt x="1447" y="320"/>
                  </a:moveTo>
                  <a:lnTo>
                    <a:pt x="1734" y="1148"/>
                  </a:lnTo>
                  <a:cubicBezTo>
                    <a:pt x="1731" y="1151"/>
                    <a:pt x="1728" y="1154"/>
                    <a:pt x="1725" y="1157"/>
                  </a:cubicBezTo>
                  <a:lnTo>
                    <a:pt x="485" y="796"/>
                  </a:lnTo>
                  <a:lnTo>
                    <a:pt x="1372" y="292"/>
                  </a:lnTo>
                  <a:cubicBezTo>
                    <a:pt x="1394" y="307"/>
                    <a:pt x="1419" y="317"/>
                    <a:pt x="1447" y="320"/>
                  </a:cubicBezTo>
                  <a:close/>
                  <a:moveTo>
                    <a:pt x="1251" y="1678"/>
                  </a:moveTo>
                  <a:lnTo>
                    <a:pt x="1752" y="1390"/>
                  </a:lnTo>
                  <a:cubicBezTo>
                    <a:pt x="1753" y="1390"/>
                    <a:pt x="1753" y="1390"/>
                    <a:pt x="1753" y="1391"/>
                  </a:cubicBezTo>
                  <a:lnTo>
                    <a:pt x="1588" y="2339"/>
                  </a:lnTo>
                  <a:lnTo>
                    <a:pt x="1227" y="1775"/>
                  </a:lnTo>
                  <a:cubicBezTo>
                    <a:pt x="1240" y="1754"/>
                    <a:pt x="1249" y="1729"/>
                    <a:pt x="1251" y="1701"/>
                  </a:cubicBezTo>
                  <a:cubicBezTo>
                    <a:pt x="1252" y="1693"/>
                    <a:pt x="1251" y="1685"/>
                    <a:pt x="1251" y="1678"/>
                  </a:cubicBezTo>
                  <a:close/>
                  <a:moveTo>
                    <a:pt x="2478" y="1809"/>
                  </a:moveTo>
                  <a:cubicBezTo>
                    <a:pt x="2474" y="1810"/>
                    <a:pt x="2470" y="1811"/>
                    <a:pt x="2466" y="1812"/>
                  </a:cubicBezTo>
                  <a:lnTo>
                    <a:pt x="1991" y="1318"/>
                  </a:lnTo>
                  <a:cubicBezTo>
                    <a:pt x="1996" y="1304"/>
                    <a:pt x="2000" y="1288"/>
                    <a:pt x="2001" y="1272"/>
                  </a:cubicBezTo>
                  <a:cubicBezTo>
                    <a:pt x="2002" y="1261"/>
                    <a:pt x="2001" y="1250"/>
                    <a:pt x="2000" y="1239"/>
                  </a:cubicBezTo>
                  <a:lnTo>
                    <a:pt x="2673" y="751"/>
                  </a:lnTo>
                  <a:lnTo>
                    <a:pt x="2478" y="1809"/>
                  </a:lnTo>
                  <a:close/>
                  <a:moveTo>
                    <a:pt x="1028" y="1834"/>
                  </a:moveTo>
                  <a:cubicBezTo>
                    <a:pt x="1045" y="1842"/>
                    <a:pt x="1063" y="1847"/>
                    <a:pt x="1083" y="1848"/>
                  </a:cubicBezTo>
                  <a:cubicBezTo>
                    <a:pt x="1094" y="1849"/>
                    <a:pt x="1104" y="1849"/>
                    <a:pt x="1115" y="1847"/>
                  </a:cubicBezTo>
                  <a:lnTo>
                    <a:pt x="1486" y="2427"/>
                  </a:lnTo>
                  <a:cubicBezTo>
                    <a:pt x="1483" y="2434"/>
                    <a:pt x="1479" y="2441"/>
                    <a:pt x="1477" y="2448"/>
                  </a:cubicBezTo>
                  <a:lnTo>
                    <a:pt x="340" y="2420"/>
                  </a:lnTo>
                  <a:lnTo>
                    <a:pt x="1028" y="1834"/>
                  </a:lnTo>
                  <a:close/>
                </a:path>
              </a:pathLst>
            </a:custGeom>
            <a:solidFill>
              <a:srgbClr val="61D4EA"/>
            </a:solidFill>
            <a:ln>
              <a:noFill/>
            </a:ln>
          </p:spPr>
          <p:txBody>
            <a:bodyPr/>
            <a:lstStyle/>
            <a:p>
              <a:endParaRPr lang="zh-CN" altLang="en-US"/>
            </a:p>
          </p:txBody>
        </p:sp>
      </p:grpSp>
      <p:sp>
        <p:nvSpPr>
          <p:cNvPr id="24" name="矩形 23"/>
          <p:cNvSpPr/>
          <p:nvPr/>
        </p:nvSpPr>
        <p:spPr>
          <a:xfrm>
            <a:off x="5377219" y="2062873"/>
            <a:ext cx="3591982" cy="461665"/>
          </a:xfrm>
          <a:prstGeom prst="rect">
            <a:avLst/>
          </a:prstGeom>
        </p:spPr>
        <p:txBody>
          <a:bodyPr wrap="square">
            <a:spAutoFit/>
          </a:bodyPr>
          <a:lstStyle/>
          <a:p>
            <a:r>
              <a:rPr lang="zh-CN" altLang="en-US" sz="2400" b="1" dirty="0">
                <a:solidFill>
                  <a:srgbClr val="61D4EA"/>
                </a:solidFill>
                <a:latin typeface="仓耳青禾体-谷力 W05" panose="02020400000000000000" pitchFamily="18" charset="-122"/>
                <a:ea typeface="仓耳青禾体-谷力 W05" panose="02020400000000000000" pitchFamily="18" charset="-122"/>
              </a:rPr>
              <a:t>一、	</a:t>
            </a:r>
            <a:r>
              <a:rPr lang="en-US" altLang="zh-CN" sz="2400" b="1" dirty="0">
                <a:solidFill>
                  <a:srgbClr val="61D4EA"/>
                </a:solidFill>
                <a:latin typeface="仓耳青禾体-谷力 W05" panose="02020400000000000000" pitchFamily="18" charset="-122"/>
                <a:ea typeface="仓耳青禾体-谷力 W05" panose="02020400000000000000" pitchFamily="18" charset="-122"/>
              </a:rPr>
              <a:t>Burp Suite</a:t>
            </a:r>
            <a:r>
              <a:rPr lang="zh-CN" altLang="en-US" sz="2400" b="1" dirty="0">
                <a:solidFill>
                  <a:srgbClr val="61D4EA"/>
                </a:solidFill>
                <a:latin typeface="仓耳青禾体-谷力 W05" panose="02020400000000000000" pitchFamily="18" charset="-122"/>
                <a:ea typeface="仓耳青禾体-谷力 W05" panose="02020400000000000000" pitchFamily="18" charset="-122"/>
              </a:rPr>
              <a:t>简介</a:t>
            </a:r>
          </a:p>
        </p:txBody>
      </p:sp>
      <p:sp>
        <p:nvSpPr>
          <p:cNvPr id="25" name="矩形 24"/>
          <p:cNvSpPr/>
          <p:nvPr/>
        </p:nvSpPr>
        <p:spPr>
          <a:xfrm>
            <a:off x="5377219" y="2756984"/>
            <a:ext cx="6346208" cy="1401602"/>
          </a:xfrm>
          <a:prstGeom prst="rect">
            <a:avLst/>
          </a:prstGeom>
        </p:spPr>
        <p:txBody>
          <a:bodyPr wrap="square">
            <a:spAutoFit/>
          </a:bodyPr>
          <a:lstStyle/>
          <a:p>
            <a:pPr>
              <a:lnSpc>
                <a:spcPct val="250000"/>
              </a:lnSpc>
            </a:pPr>
            <a:r>
              <a:rPr lang="en-US" altLang="zh-CN" sz="1200" dirty="0">
                <a:solidFill>
                  <a:srgbClr val="61D4EA"/>
                </a:solidFill>
                <a:latin typeface="仓耳青禾体-谷力 W05" panose="02020400000000000000" pitchFamily="18" charset="-122"/>
                <a:ea typeface="仓耳青禾体-谷力 W05" panose="02020400000000000000" pitchFamily="18" charset="-122"/>
              </a:rPr>
              <a:t>Burp Suite</a:t>
            </a:r>
            <a:r>
              <a:rPr lang="zh-CN" altLang="en-US" sz="1200" dirty="0">
                <a:solidFill>
                  <a:srgbClr val="61D4EA"/>
                </a:solidFill>
                <a:latin typeface="仓耳青禾体-谷力 W05" panose="02020400000000000000" pitchFamily="18" charset="-122"/>
                <a:ea typeface="仓耳青禾体-谷力 W05" panose="02020400000000000000" pitchFamily="18" charset="-122"/>
              </a:rPr>
              <a:t>（简称</a:t>
            </a:r>
            <a:r>
              <a:rPr lang="en-US" altLang="zh-CN" sz="1200" dirty="0">
                <a:solidFill>
                  <a:srgbClr val="61D4EA"/>
                </a:solidFill>
                <a:latin typeface="仓耳青禾体-谷力 W05" panose="02020400000000000000" pitchFamily="18" charset="-122"/>
                <a:ea typeface="仓耳青禾体-谷力 W05" panose="02020400000000000000" pitchFamily="18" charset="-122"/>
              </a:rPr>
              <a:t>BP</a:t>
            </a:r>
            <a:r>
              <a:rPr lang="zh-CN" altLang="en-US" sz="1200" dirty="0">
                <a:solidFill>
                  <a:srgbClr val="61D4EA"/>
                </a:solidFill>
                <a:latin typeface="仓耳青禾体-谷力 W05" panose="02020400000000000000" pitchFamily="18" charset="-122"/>
                <a:ea typeface="仓耳青禾体-谷力 W05" panose="02020400000000000000" pitchFamily="18" charset="-122"/>
              </a:rPr>
              <a:t>）是一个面向</a:t>
            </a:r>
            <a:r>
              <a:rPr lang="en-US" altLang="zh-CN" sz="1200" dirty="0">
                <a:solidFill>
                  <a:srgbClr val="61D4EA"/>
                </a:solidFill>
                <a:latin typeface="仓耳青禾体-谷力 W05" panose="02020400000000000000" pitchFamily="18" charset="-122"/>
                <a:ea typeface="仓耳青禾体-谷力 W05" panose="02020400000000000000" pitchFamily="18" charset="-122"/>
              </a:rPr>
              <a:t>Web</a:t>
            </a:r>
            <a:r>
              <a:rPr lang="zh-CN" altLang="en-US" sz="1200" dirty="0">
                <a:solidFill>
                  <a:srgbClr val="61D4EA"/>
                </a:solidFill>
                <a:latin typeface="仓耳青禾体-谷力 W05" panose="02020400000000000000" pitchFamily="18" charset="-122"/>
                <a:ea typeface="仓耳青禾体-谷力 W05" panose="02020400000000000000" pitchFamily="18" charset="-122"/>
              </a:rPr>
              <a:t>的安全工具，它基于</a:t>
            </a:r>
            <a:r>
              <a:rPr lang="en-US" altLang="zh-CN" sz="1200" dirty="0">
                <a:solidFill>
                  <a:srgbClr val="61D4EA"/>
                </a:solidFill>
                <a:latin typeface="仓耳青禾体-谷力 W05" panose="02020400000000000000" pitchFamily="18" charset="-122"/>
                <a:ea typeface="仓耳青禾体-谷力 W05" panose="02020400000000000000" pitchFamily="18" charset="-122"/>
              </a:rPr>
              <a:t>Java</a:t>
            </a:r>
            <a:r>
              <a:rPr lang="zh-CN" altLang="en-US" sz="1200" dirty="0">
                <a:solidFill>
                  <a:srgbClr val="61D4EA"/>
                </a:solidFill>
                <a:latin typeface="仓耳青禾体-谷力 W05" panose="02020400000000000000" pitchFamily="18" charset="-122"/>
                <a:ea typeface="仓耳青禾体-谷力 W05" panose="02020400000000000000" pitchFamily="18" charset="-122"/>
              </a:rPr>
              <a:t>开发，集成了多种用于攻击</a:t>
            </a:r>
            <a:r>
              <a:rPr lang="en-US" altLang="zh-CN" sz="1200" dirty="0">
                <a:solidFill>
                  <a:srgbClr val="61D4EA"/>
                </a:solidFill>
                <a:latin typeface="仓耳青禾体-谷力 W05" panose="02020400000000000000" pitchFamily="18" charset="-122"/>
                <a:ea typeface="仓耳青禾体-谷力 W05" panose="02020400000000000000" pitchFamily="18" charset="-122"/>
              </a:rPr>
              <a:t>Web</a:t>
            </a:r>
            <a:r>
              <a:rPr lang="zh-CN" altLang="en-US" sz="1200" dirty="0">
                <a:solidFill>
                  <a:srgbClr val="61D4EA"/>
                </a:solidFill>
                <a:latin typeface="仓耳青禾体-谷力 W05" panose="02020400000000000000" pitchFamily="18" charset="-122"/>
                <a:ea typeface="仓耳青禾体-谷力 W05" panose="02020400000000000000" pitchFamily="18" charset="-122"/>
              </a:rPr>
              <a:t>应用程序的工具和接口。</a:t>
            </a:r>
            <a:r>
              <a:rPr lang="en-US" altLang="zh-CN" sz="1200" dirty="0">
                <a:solidFill>
                  <a:srgbClr val="61D4EA"/>
                </a:solidFill>
                <a:latin typeface="仓耳青禾体-谷力 W05" panose="02020400000000000000" pitchFamily="18" charset="-122"/>
                <a:ea typeface="仓耳青禾体-谷力 W05" panose="02020400000000000000" pitchFamily="18" charset="-122"/>
              </a:rPr>
              <a:t>Burp Suite</a:t>
            </a:r>
            <a:r>
              <a:rPr lang="zh-CN" altLang="en-US" sz="1200" dirty="0">
                <a:solidFill>
                  <a:srgbClr val="61D4EA"/>
                </a:solidFill>
                <a:latin typeface="仓耳青禾体-谷力 W05" panose="02020400000000000000" pitchFamily="18" charset="-122"/>
                <a:ea typeface="仓耳青禾体-谷力 W05" panose="02020400000000000000" pitchFamily="18" charset="-122"/>
              </a:rPr>
              <a:t>的主要功能包括拦截</a:t>
            </a:r>
            <a:r>
              <a:rPr lang="en-US" altLang="zh-CN" sz="1200" dirty="0">
                <a:solidFill>
                  <a:srgbClr val="61D4EA"/>
                </a:solidFill>
                <a:latin typeface="仓耳青禾体-谷力 W05" panose="02020400000000000000" pitchFamily="18" charset="-122"/>
                <a:ea typeface="仓耳青禾体-谷力 W05" panose="02020400000000000000" pitchFamily="18" charset="-122"/>
              </a:rPr>
              <a:t>HTTP</a:t>
            </a:r>
            <a:r>
              <a:rPr lang="zh-CN" altLang="en-US" sz="1200" dirty="0">
                <a:solidFill>
                  <a:srgbClr val="61D4EA"/>
                </a:solidFill>
                <a:latin typeface="仓耳青禾体-谷力 W05" panose="02020400000000000000" pitchFamily="18" charset="-122"/>
                <a:ea typeface="仓耳青禾体-谷力 W05" panose="02020400000000000000" pitchFamily="18" charset="-122"/>
              </a:rPr>
              <a:t>会话、修改数据包、自动化攻击等，是渗透测试中不可或缺的工具之</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rLst="">
                                      <p:cBhvr>
                                        <p:cTn id="10" dur="1000"/>
                                        <p:tgtEl>
                                          <p:spTgt spid="12"/>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p:cTn id="14" dur="1000" fill="hold"/>
                                        <p:tgtEl>
                                          <p:spTgt spid="24"/>
                                        </p:tgtEl>
                                        <p:attrNameLst>
                                          <p:attrName>ppt_w</p:attrName>
                                        </p:attrNameLst>
                                      </p:cBhvr>
                                      <p:tavLst>
                                        <p:tav tm="0">
                                          <p:val>
                                            <p:fltVal val="0"/>
                                          </p:val>
                                        </p:tav>
                                        <p:tav tm="100000">
                                          <p:val>
                                            <p:strVal val="#ppt_w"/>
                                          </p:val>
                                        </p:tav>
                                      </p:tavLst>
                                    </p:anim>
                                    <p:anim calcmode="lin" valueType="num">
                                      <p:cBhvr>
                                        <p:cTn id="15" dur="1000" fill="hold"/>
                                        <p:tgtEl>
                                          <p:spTgt spid="24"/>
                                        </p:tgtEl>
                                        <p:attrNameLst>
                                          <p:attrName>ppt_h</p:attrName>
                                        </p:attrNameLst>
                                      </p:cBhvr>
                                      <p:tavLst>
                                        <p:tav tm="0">
                                          <p:val>
                                            <p:fltVal val="0"/>
                                          </p:val>
                                        </p:tav>
                                        <p:tav tm="100000">
                                          <p:val>
                                            <p:strVal val="#ppt_h"/>
                                          </p:val>
                                        </p:tav>
                                      </p:tavLst>
                                    </p:anim>
                                    <p:anim calcmode="lin" valueType="num">
                                      <p:cBhvr>
                                        <p:cTn id="16" dur="1000" fill="hold"/>
                                        <p:tgtEl>
                                          <p:spTgt spid="24"/>
                                        </p:tgtEl>
                                        <p:attrNameLst>
                                          <p:attrName>style.rotation</p:attrName>
                                        </p:attrNameLst>
                                      </p:cBhvr>
                                      <p:tavLst>
                                        <p:tav tm="0">
                                          <p:val>
                                            <p:fltVal val="90"/>
                                          </p:val>
                                        </p:tav>
                                        <p:tav tm="100000">
                                          <p:val>
                                            <p:fltVal val="0"/>
                                          </p:val>
                                        </p:tav>
                                      </p:tavLst>
                                    </p:anim>
                                    <p:animEffect transition="in" filter="fade" prLst="">
                                      <p:cBhvr>
                                        <p:cTn id="17" dur="1000"/>
                                        <p:tgtEl>
                                          <p:spTgt spid="24"/>
                                        </p:tgtEl>
                                      </p:cBhvr>
                                    </p:animEffect>
                                  </p:childTnLst>
                                </p:cTn>
                              </p:par>
                            </p:childTnLst>
                          </p:cTn>
                        </p:par>
                        <p:par>
                          <p:cTn id="18" fill="hold">
                            <p:stCondLst>
                              <p:cond delay="2000"/>
                            </p:stCondLst>
                            <p:childTnLst>
                              <p:par>
                                <p:cTn id="19" presetID="31" presetClass="entr" presetSubtype="0" fill="hold" grpId="1" nodeType="after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1000" fill="hold"/>
                                        <p:tgtEl>
                                          <p:spTgt spid="25"/>
                                        </p:tgtEl>
                                        <p:attrNameLst>
                                          <p:attrName>ppt_w</p:attrName>
                                        </p:attrNameLst>
                                      </p:cBhvr>
                                      <p:tavLst>
                                        <p:tav tm="0">
                                          <p:val>
                                            <p:fltVal val="0"/>
                                          </p:val>
                                        </p:tav>
                                        <p:tav tm="100000">
                                          <p:val>
                                            <p:strVal val="#ppt_w"/>
                                          </p:val>
                                        </p:tav>
                                      </p:tavLst>
                                    </p:anim>
                                    <p:anim calcmode="lin" valueType="num">
                                      <p:cBhvr>
                                        <p:cTn id="22" dur="1000" fill="hold"/>
                                        <p:tgtEl>
                                          <p:spTgt spid="25"/>
                                        </p:tgtEl>
                                        <p:attrNameLst>
                                          <p:attrName>ppt_h</p:attrName>
                                        </p:attrNameLst>
                                      </p:cBhvr>
                                      <p:tavLst>
                                        <p:tav tm="0">
                                          <p:val>
                                            <p:fltVal val="0"/>
                                          </p:val>
                                        </p:tav>
                                        <p:tav tm="100000">
                                          <p:val>
                                            <p:strVal val="#ppt_h"/>
                                          </p:val>
                                        </p:tav>
                                      </p:tavLst>
                                    </p:anim>
                                    <p:anim calcmode="lin" valueType="num">
                                      <p:cBhvr>
                                        <p:cTn id="23" dur="1000" fill="hold"/>
                                        <p:tgtEl>
                                          <p:spTgt spid="25"/>
                                        </p:tgtEl>
                                        <p:attrNameLst>
                                          <p:attrName>style.rotation</p:attrName>
                                        </p:attrNameLst>
                                      </p:cBhvr>
                                      <p:tavLst>
                                        <p:tav tm="0">
                                          <p:val>
                                            <p:fltVal val="90"/>
                                          </p:val>
                                        </p:tav>
                                        <p:tav tm="100000">
                                          <p:val>
                                            <p:fltVal val="0"/>
                                          </p:val>
                                        </p:tav>
                                      </p:tavLst>
                                    </p:anim>
                                    <p:animEffect transition="in" filter="fade" prLst="">
                                      <p:cBhvr>
                                        <p:cTn id="24" dur="1000"/>
                                        <p:tgtEl>
                                          <p:spTgt spid="25"/>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1000" fill="hold"/>
                                        <p:tgtEl>
                                          <p:spTgt spid="26"/>
                                        </p:tgtEl>
                                        <p:attrNameLst>
                                          <p:attrName>ppt_w</p:attrName>
                                        </p:attrNameLst>
                                      </p:cBhvr>
                                      <p:tavLst>
                                        <p:tav tm="0">
                                          <p:val>
                                            <p:fltVal val="0"/>
                                          </p:val>
                                        </p:tav>
                                        <p:tav tm="100000">
                                          <p:val>
                                            <p:strVal val="#ppt_w"/>
                                          </p:val>
                                        </p:tav>
                                      </p:tavLst>
                                    </p:anim>
                                    <p:anim calcmode="lin" valueType="num">
                                      <p:cBhvr>
                                        <p:cTn id="29" dur="1000" fill="hold"/>
                                        <p:tgtEl>
                                          <p:spTgt spid="26"/>
                                        </p:tgtEl>
                                        <p:attrNameLst>
                                          <p:attrName>ppt_h</p:attrName>
                                        </p:attrNameLst>
                                      </p:cBhvr>
                                      <p:tavLst>
                                        <p:tav tm="0">
                                          <p:val>
                                            <p:fltVal val="0"/>
                                          </p:val>
                                        </p:tav>
                                        <p:tav tm="100000">
                                          <p:val>
                                            <p:strVal val="#ppt_h"/>
                                          </p:val>
                                        </p:tav>
                                      </p:tavLst>
                                    </p:anim>
                                    <p:anim calcmode="lin" valueType="num">
                                      <p:cBhvr>
                                        <p:cTn id="30" dur="1000" fill="hold"/>
                                        <p:tgtEl>
                                          <p:spTgt spid="26"/>
                                        </p:tgtEl>
                                        <p:attrNameLst>
                                          <p:attrName>style.rotation</p:attrName>
                                        </p:attrNameLst>
                                      </p:cBhvr>
                                      <p:tavLst>
                                        <p:tav tm="0">
                                          <p:val>
                                            <p:fltVal val="90"/>
                                          </p:val>
                                        </p:tav>
                                        <p:tav tm="100000">
                                          <p:val>
                                            <p:fltVal val="0"/>
                                          </p:val>
                                        </p:tav>
                                      </p:tavLst>
                                    </p:anim>
                                    <p:animEffect transition="in" filter="fade" prLst="">
                                      <p:cBhvr>
                                        <p:cTn id="31"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l="10992" t="-1" r="14504" b="-4428"/>
          <a:stretch>
            <a:fillRect/>
          </a:stretch>
        </p:blipFill>
        <p:spPr>
          <a:xfrm>
            <a:off x="122830" y="150126"/>
            <a:ext cx="832513" cy="777922"/>
          </a:xfrm>
          <a:prstGeom prst="rect">
            <a:avLst/>
          </a:prstGeom>
        </p:spPr>
      </p:pic>
      <p:sp>
        <p:nvSpPr>
          <p:cNvPr id="4" name="矩形 3"/>
          <p:cNvSpPr/>
          <p:nvPr/>
        </p:nvSpPr>
        <p:spPr>
          <a:xfrm>
            <a:off x="166805" y="246699"/>
            <a:ext cx="744562" cy="584775"/>
          </a:xfrm>
          <a:prstGeom prst="rect">
            <a:avLst/>
          </a:prstGeom>
        </p:spPr>
        <p:txBody>
          <a:bodyPr wrap="square">
            <a:spAutoFit/>
          </a:bodyPr>
          <a:lstStyle/>
          <a:p>
            <a:pPr algn="ctr"/>
            <a:r>
              <a:rPr lang="en-US" altLang="zh-CN" sz="3200" b="1">
                <a:solidFill>
                  <a:srgbClr val="61D4EA"/>
                </a:solidFill>
                <a:latin typeface="仓耳青禾体-谷力 W05" panose="02020400000000000000" pitchFamily="18" charset="-122"/>
                <a:ea typeface="仓耳青禾体-谷力 W05" panose="02020400000000000000" pitchFamily="18" charset="-122"/>
              </a:rPr>
              <a:t>01</a:t>
            </a:r>
            <a:endParaRPr lang="zh-CN" altLang="en-US" sz="3200"/>
          </a:p>
        </p:txBody>
      </p:sp>
      <p:pic>
        <p:nvPicPr>
          <p:cNvPr id="2" name="图片 1">
            <a:extLst>
              <a:ext uri="{FF2B5EF4-FFF2-40B4-BE49-F238E27FC236}">
                <a16:creationId xmlns:a16="http://schemas.microsoft.com/office/drawing/2014/main" id="{262E5161-558D-72B9-A61F-515BAFF2A71E}"/>
              </a:ext>
            </a:extLst>
          </p:cNvPr>
          <p:cNvPicPr>
            <a:picLocks noChangeAspect="1"/>
          </p:cNvPicPr>
          <p:nvPr/>
        </p:nvPicPr>
        <p:blipFill>
          <a:blip r:embed="rId3"/>
          <a:stretch>
            <a:fillRect/>
          </a:stretch>
        </p:blipFill>
        <p:spPr>
          <a:xfrm>
            <a:off x="539086" y="1056325"/>
            <a:ext cx="8595503" cy="5491974"/>
          </a:xfrm>
          <a:prstGeom prst="rect">
            <a:avLst/>
          </a:prstGeom>
        </p:spPr>
      </p:pic>
      <p:sp>
        <p:nvSpPr>
          <p:cNvPr id="5" name="文本框 4">
            <a:extLst>
              <a:ext uri="{FF2B5EF4-FFF2-40B4-BE49-F238E27FC236}">
                <a16:creationId xmlns:a16="http://schemas.microsoft.com/office/drawing/2014/main" id="{3D8FFE11-9416-6602-51D1-D2087F418E00}"/>
              </a:ext>
            </a:extLst>
          </p:cNvPr>
          <p:cNvSpPr txBox="1"/>
          <p:nvPr/>
        </p:nvSpPr>
        <p:spPr>
          <a:xfrm>
            <a:off x="1362037" y="309701"/>
            <a:ext cx="3618271" cy="584775"/>
          </a:xfrm>
          <a:prstGeom prst="rect">
            <a:avLst/>
          </a:prstGeom>
          <a:noFill/>
        </p:spPr>
        <p:txBody>
          <a:bodyPr wrap="square" rtlCol="0">
            <a:spAutoFit/>
          </a:bodyPr>
          <a:lstStyle/>
          <a:p>
            <a:r>
              <a:rPr lang="en-US" altLang="zh-CN" sz="3200" b="1" dirty="0">
                <a:solidFill>
                  <a:srgbClr val="61D4EA"/>
                </a:solidFill>
                <a:latin typeface="仓耳青禾体-谷力 W05" panose="02020400000000000000" pitchFamily="18" charset="-122"/>
                <a:ea typeface="仓耳青禾体-谷力 W05" panose="02020400000000000000" pitchFamily="18" charset="-122"/>
              </a:rPr>
              <a:t>Burp Suite</a:t>
            </a:r>
            <a:endParaRPr lang="zh-CN" altLang="en-US" sz="3200" dirty="0"/>
          </a:p>
        </p:txBody>
      </p:sp>
      <p:sp>
        <p:nvSpPr>
          <p:cNvPr id="16" name="文本框 15">
            <a:extLst>
              <a:ext uri="{FF2B5EF4-FFF2-40B4-BE49-F238E27FC236}">
                <a16:creationId xmlns:a16="http://schemas.microsoft.com/office/drawing/2014/main" id="{B9ED9C4D-DA39-D874-68EE-9D57DC2F8995}"/>
              </a:ext>
            </a:extLst>
          </p:cNvPr>
          <p:cNvSpPr txBox="1"/>
          <p:nvPr/>
        </p:nvSpPr>
        <p:spPr>
          <a:xfrm>
            <a:off x="9635613" y="1700981"/>
            <a:ext cx="2172929" cy="923330"/>
          </a:xfrm>
          <a:prstGeom prst="rect">
            <a:avLst/>
          </a:prstGeom>
          <a:noFill/>
        </p:spPr>
        <p:txBody>
          <a:bodyPr wrap="square" rtlCol="0">
            <a:spAutoFit/>
          </a:bodyPr>
          <a:lstStyle/>
          <a:p>
            <a:r>
              <a:rPr lang="zh-CN" altLang="en-US" dirty="0">
                <a:solidFill>
                  <a:schemeClr val="accent1">
                    <a:lumMod val="60000"/>
                    <a:lumOff val="40000"/>
                  </a:schemeClr>
                </a:solidFill>
              </a:rPr>
              <a:t>使用特殊方法搞了个学习版的专业版（所有功能可用）</a:t>
            </a:r>
          </a:p>
        </p:txBody>
      </p:sp>
      <p:sp>
        <p:nvSpPr>
          <p:cNvPr id="17" name="文本框 16">
            <a:extLst>
              <a:ext uri="{FF2B5EF4-FFF2-40B4-BE49-F238E27FC236}">
                <a16:creationId xmlns:a16="http://schemas.microsoft.com/office/drawing/2014/main" id="{FEC62E09-FB2B-ADCC-CE8E-D771E04158BA}"/>
              </a:ext>
            </a:extLst>
          </p:cNvPr>
          <p:cNvSpPr txBox="1"/>
          <p:nvPr/>
        </p:nvSpPr>
        <p:spPr>
          <a:xfrm>
            <a:off x="1071717" y="2753032"/>
            <a:ext cx="4552335" cy="1754326"/>
          </a:xfrm>
          <a:prstGeom prst="rect">
            <a:avLst/>
          </a:prstGeom>
          <a:noFill/>
          <a:ln>
            <a:solidFill>
              <a:schemeClr val="accent1"/>
            </a:solidFill>
          </a:ln>
        </p:spPr>
        <p:txBody>
          <a:bodyPr wrap="square" rtlCol="0">
            <a:spAutoFit/>
          </a:bodyPr>
          <a:lstStyle/>
          <a:p>
            <a:pPr marL="342900" lvl="0" indent="-342900" algn="just">
              <a:buFont typeface="+mj-ea"/>
              <a:buAutoNum type="ea1JpnKorPlain"/>
            </a:pPr>
            <a:r>
              <a:rPr lang="zh-CN" altLang="zh-CN" sz="1800" kern="100" dirty="0">
                <a:effectLst/>
                <a:latin typeface="Calibri" panose="020F0502020204030204" pitchFamily="34" charset="0"/>
                <a:ea typeface="黑体" panose="02010609060101010101" pitchFamily="49" charset="-122"/>
              </a:rPr>
              <a:t>核心功能—</a:t>
            </a:r>
            <a:r>
              <a:rPr lang="en-US" altLang="zh-CN" sz="1800" kern="100" dirty="0">
                <a:effectLst/>
                <a:latin typeface="Calibri" panose="020F0502020204030204" pitchFamily="34" charset="0"/>
                <a:ea typeface="黑体" panose="02010609060101010101" pitchFamily="49" charset="-122"/>
              </a:rPr>
              <a:t>Proxy</a:t>
            </a:r>
            <a:endParaRPr lang="zh-CN" altLang="zh-CN" sz="1800" kern="100" dirty="0">
              <a:effectLst/>
              <a:latin typeface="Calibri" panose="020F0502020204030204" pitchFamily="34" charset="0"/>
              <a:ea typeface="宋体" panose="02010600030101010101" pitchFamily="2" charset="-122"/>
            </a:endParaRPr>
          </a:p>
          <a:p>
            <a:pPr marL="457200" indent="266700" algn="just"/>
            <a:r>
              <a:rPr lang="zh-CN" altLang="zh-CN" sz="1800" kern="100" dirty="0">
                <a:effectLst/>
                <a:latin typeface="Calibri" panose="020F0502020204030204" pitchFamily="34" charset="0"/>
                <a:ea typeface="黑体" panose="02010609060101010101" pitchFamily="49" charset="-122"/>
              </a:rPr>
              <a:t>数据是一切的基础</a:t>
            </a:r>
            <a:endParaRPr lang="zh-CN" altLang="zh-CN" sz="1800" kern="100" dirty="0">
              <a:effectLst/>
              <a:latin typeface="Calibri" panose="020F0502020204030204" pitchFamily="34" charset="0"/>
              <a:ea typeface="宋体" panose="02010600030101010101" pitchFamily="2" charset="-122"/>
            </a:endParaRPr>
          </a:p>
          <a:p>
            <a:pPr marL="457200" indent="266700" algn="just"/>
            <a:r>
              <a:rPr lang="en-US" altLang="zh-CN" sz="1800" kern="100" dirty="0">
                <a:effectLst/>
                <a:latin typeface="黑体" panose="02010609060101010101" pitchFamily="49" charset="-122"/>
                <a:ea typeface="宋体" panose="02010600030101010101" pitchFamily="2" charset="-122"/>
              </a:rPr>
              <a:t>Proxy</a:t>
            </a:r>
            <a:r>
              <a:rPr lang="zh-CN" altLang="zh-CN" sz="1800" kern="100" dirty="0">
                <a:effectLst/>
                <a:latin typeface="Calibri" panose="020F0502020204030204" pitchFamily="34" charset="0"/>
                <a:ea typeface="黑体" panose="02010609060101010101" pitchFamily="49" charset="-122"/>
              </a:rPr>
              <a:t>代理模块主要用于拦截浏览器的</a:t>
            </a:r>
            <a:r>
              <a:rPr lang="en-US" altLang="zh-CN" sz="1800" kern="100" dirty="0">
                <a:effectLst/>
                <a:latin typeface="Calibri" panose="020F0502020204030204" pitchFamily="34" charset="0"/>
                <a:ea typeface="黑体" panose="02010609060101010101" pitchFamily="49" charset="-122"/>
              </a:rPr>
              <a:t>http</a:t>
            </a:r>
            <a:r>
              <a:rPr lang="zh-CN" altLang="zh-CN" sz="1800" kern="100" dirty="0">
                <a:effectLst/>
                <a:latin typeface="Calibri" panose="020F0502020204030204" pitchFamily="34" charset="0"/>
                <a:ea typeface="黑体" panose="02010609060101010101" pitchFamily="49" charset="-122"/>
              </a:rPr>
              <a:t>会话内容，给其他模块功能提供数据，</a:t>
            </a:r>
            <a:r>
              <a:rPr lang="en-US" altLang="zh-CN" sz="1800" kern="100" dirty="0">
                <a:effectLst/>
                <a:latin typeface="Calibri" panose="020F0502020204030204" pitchFamily="34" charset="0"/>
                <a:ea typeface="黑体" panose="02010609060101010101" pitchFamily="49" charset="-122"/>
              </a:rPr>
              <a:t>Proxy</a:t>
            </a:r>
            <a:r>
              <a:rPr lang="zh-CN" altLang="zh-CN" sz="1800" kern="100" dirty="0">
                <a:effectLst/>
                <a:latin typeface="Calibri" panose="020F0502020204030204" pitchFamily="34" charset="0"/>
                <a:ea typeface="黑体" panose="02010609060101010101" pitchFamily="49" charset="-122"/>
              </a:rPr>
              <a:t>模块如下图所示</a:t>
            </a:r>
            <a:endParaRPr lang="zh-CN" altLang="zh-CN" sz="1800" kern="100" dirty="0">
              <a:effectLst/>
              <a:latin typeface="Calibri" panose="020F0502020204030204" pitchFamily="34" charset="0"/>
              <a:ea typeface="宋体" panose="02010600030101010101" pitchFamily="2" charset="-122"/>
            </a:endParaRPr>
          </a:p>
          <a:p>
            <a:endParaRPr lang="zh-CN" altLang="en-US" dirty="0"/>
          </a:p>
        </p:txBody>
      </p:sp>
      <p:sp>
        <p:nvSpPr>
          <p:cNvPr id="18" name="箭头: 上 17">
            <a:extLst>
              <a:ext uri="{FF2B5EF4-FFF2-40B4-BE49-F238E27FC236}">
                <a16:creationId xmlns:a16="http://schemas.microsoft.com/office/drawing/2014/main" id="{92A1163F-A909-D071-0E71-FC505C7184E9}"/>
              </a:ext>
            </a:extLst>
          </p:cNvPr>
          <p:cNvSpPr/>
          <p:nvPr/>
        </p:nvSpPr>
        <p:spPr>
          <a:xfrm>
            <a:off x="1248697" y="1700981"/>
            <a:ext cx="570271" cy="82590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l="10992" t="-1" r="14504" b="-4428"/>
          <a:stretch>
            <a:fillRect/>
          </a:stretch>
        </p:blipFill>
        <p:spPr>
          <a:xfrm>
            <a:off x="122830" y="150126"/>
            <a:ext cx="832513" cy="777922"/>
          </a:xfrm>
          <a:prstGeom prst="rect">
            <a:avLst/>
          </a:prstGeom>
        </p:spPr>
      </p:pic>
      <p:sp>
        <p:nvSpPr>
          <p:cNvPr id="4" name="矩形 3"/>
          <p:cNvSpPr/>
          <p:nvPr/>
        </p:nvSpPr>
        <p:spPr>
          <a:xfrm>
            <a:off x="166805" y="246699"/>
            <a:ext cx="744562" cy="584775"/>
          </a:xfrm>
          <a:prstGeom prst="rect">
            <a:avLst/>
          </a:prstGeom>
        </p:spPr>
        <p:txBody>
          <a:bodyPr wrap="square">
            <a:spAutoFit/>
          </a:bodyPr>
          <a:lstStyle/>
          <a:p>
            <a:pPr algn="ctr"/>
            <a:r>
              <a:rPr lang="en-US" altLang="zh-CN" sz="3200" b="1">
                <a:solidFill>
                  <a:srgbClr val="61D4EA"/>
                </a:solidFill>
                <a:latin typeface="仓耳青禾体-谷力 W05" panose="02020400000000000000" pitchFamily="18" charset="-122"/>
                <a:ea typeface="仓耳青禾体-谷力 W05" panose="02020400000000000000" pitchFamily="18" charset="-122"/>
              </a:rPr>
              <a:t>01</a:t>
            </a:r>
            <a:endParaRPr lang="zh-CN" altLang="en-US" sz="3200"/>
          </a:p>
        </p:txBody>
      </p:sp>
      <p:sp>
        <p:nvSpPr>
          <p:cNvPr id="5" name="矩形 4"/>
          <p:cNvSpPr/>
          <p:nvPr/>
        </p:nvSpPr>
        <p:spPr>
          <a:xfrm>
            <a:off x="999319" y="246698"/>
            <a:ext cx="5224060" cy="584775"/>
          </a:xfrm>
          <a:prstGeom prst="rect">
            <a:avLst/>
          </a:prstGeom>
        </p:spPr>
        <p:txBody>
          <a:bodyPr wrap="square">
            <a:spAutoFit/>
          </a:bodyPr>
          <a:lstStyle/>
          <a:p>
            <a:r>
              <a:rPr lang="en-US" altLang="zh-CN" sz="3200" b="1" dirty="0">
                <a:solidFill>
                  <a:srgbClr val="61D4EA"/>
                </a:solidFill>
                <a:latin typeface="仓耳青禾体-谷力 W05" panose="02020400000000000000" pitchFamily="18" charset="-122"/>
                <a:ea typeface="仓耳青禾体-谷力 W05" panose="02020400000000000000" pitchFamily="18" charset="-122"/>
              </a:rPr>
              <a:t>Burp Suite</a:t>
            </a:r>
            <a:endParaRPr lang="zh-CN" altLang="en-US" sz="3200" dirty="0"/>
          </a:p>
        </p:txBody>
      </p:sp>
      <p:pic>
        <p:nvPicPr>
          <p:cNvPr id="7" name="图片 6"/>
          <p:cNvPicPr>
            <a:picLocks noChangeAspect="1"/>
          </p:cNvPicPr>
          <p:nvPr/>
        </p:nvPicPr>
        <p:blipFill>
          <a:blip r:embed="rId3"/>
          <a:srcRect/>
          <a:stretch>
            <a:fillRect/>
          </a:stretch>
        </p:blipFill>
        <p:spPr>
          <a:xfrm>
            <a:off x="862444" y="1380156"/>
            <a:ext cx="4849218" cy="4849218"/>
          </a:xfrm>
          <a:prstGeom prst="rect">
            <a:avLst/>
          </a:prstGeom>
        </p:spPr>
      </p:pic>
      <p:grpSp>
        <p:nvGrpSpPr>
          <p:cNvPr id="14" name="组合 13"/>
          <p:cNvGrpSpPr/>
          <p:nvPr/>
        </p:nvGrpSpPr>
        <p:grpSpPr>
          <a:xfrm>
            <a:off x="6353698" y="1667911"/>
            <a:ext cx="5068529" cy="4004036"/>
            <a:chOff x="6353698" y="1667911"/>
            <a:chExt cx="5068529" cy="4004036"/>
          </a:xfrm>
        </p:grpSpPr>
        <p:cxnSp>
          <p:nvCxnSpPr>
            <p:cNvPr id="9" name="直接连接符 8"/>
            <p:cNvCxnSpPr/>
            <p:nvPr/>
          </p:nvCxnSpPr>
          <p:spPr>
            <a:xfrm rot="5400000">
              <a:off x="4582227" y="3691947"/>
              <a:ext cx="3960000" cy="0"/>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6480339" y="3281441"/>
              <a:ext cx="235419" cy="235419"/>
            </a:xfrm>
            <a:prstGeom prst="ellipse">
              <a:avLst/>
            </a:prstGeom>
            <a:solidFill>
              <a:srgbClr val="61D4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rot="10800000">
              <a:off x="6562227" y="3399150"/>
              <a:ext cx="4860000" cy="0"/>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353698" y="1667911"/>
              <a:ext cx="4508075" cy="1790939"/>
            </a:xfrm>
            <a:prstGeom prst="rect">
              <a:avLst/>
            </a:prstGeom>
          </p:spPr>
          <p:txBody>
            <a:bodyPr wrap="square">
              <a:spAutoFit/>
            </a:bodyPr>
            <a:lstStyle/>
            <a:p>
              <a:pPr marL="457200" indent="266700" algn="just"/>
              <a:r>
                <a:rPr lang="zh-CN" altLang="zh-CN" sz="1800" kern="100" dirty="0">
                  <a:solidFill>
                    <a:schemeClr val="accent1">
                      <a:lumMod val="60000"/>
                      <a:lumOff val="40000"/>
                    </a:schemeClr>
                  </a:solidFill>
                  <a:effectLst/>
                  <a:latin typeface="Calibri" panose="020F0502020204030204" pitchFamily="34" charset="0"/>
                  <a:ea typeface="宋体" panose="02010600030101010101" pitchFamily="2" charset="-122"/>
                </a:rPr>
                <a:t>拦截开启后所有符合条件的数据包都会被留下</a:t>
              </a:r>
            </a:p>
            <a:p>
              <a:pPr marL="457200" indent="266700" algn="just"/>
              <a:r>
                <a:rPr lang="zh-CN" altLang="zh-CN" sz="1800" kern="100" dirty="0">
                  <a:solidFill>
                    <a:schemeClr val="accent1">
                      <a:lumMod val="60000"/>
                      <a:lumOff val="40000"/>
                    </a:schemeClr>
                  </a:solidFill>
                  <a:effectLst/>
                  <a:latin typeface="Calibri" panose="020F0502020204030204" pitchFamily="34" charset="0"/>
                  <a:ea typeface="宋体" panose="02010600030101010101" pitchFamily="2" charset="-122"/>
                </a:rPr>
                <a:t>当拦截到新的数据包后，对应的标题会高亮显示，此时我们就可以对数据包进行修改了</a:t>
              </a:r>
            </a:p>
            <a:p>
              <a:pPr>
                <a:lnSpc>
                  <a:spcPct val="200000"/>
                </a:lnSpc>
              </a:pPr>
              <a:r>
                <a:rPr lang="zh-CN" altLang="en-US" sz="1200" dirty="0">
                  <a:solidFill>
                    <a:schemeClr val="accent1">
                      <a:lumMod val="60000"/>
                      <a:lumOff val="40000"/>
                    </a:schemeClr>
                  </a:solidFill>
                  <a:latin typeface="仓耳青禾体-谷力 W05" panose="02020400000000000000" pitchFamily="18" charset="-122"/>
                  <a:ea typeface="仓耳青禾体-谷力 W05" panose="02020400000000000000" pitchFamily="18" charset="-122"/>
                </a:rPr>
                <a:t>。</a:t>
              </a:r>
            </a:p>
          </p:txBody>
        </p:sp>
        <p:sp>
          <p:nvSpPr>
            <p:cNvPr id="13" name="矩形 12"/>
            <p:cNvSpPr/>
            <p:nvPr/>
          </p:nvSpPr>
          <p:spPr>
            <a:xfrm>
              <a:off x="6353698" y="3585411"/>
              <a:ext cx="4508075" cy="923330"/>
            </a:xfrm>
            <a:prstGeom prst="rect">
              <a:avLst/>
            </a:prstGeom>
          </p:spPr>
          <p:txBody>
            <a:bodyPr wrap="square">
              <a:spAutoFit/>
            </a:bodyPr>
            <a:lstStyle/>
            <a:p>
              <a:pPr marL="457200" indent="266700" algn="just"/>
              <a:r>
                <a:rPr lang="zh-CN" altLang="zh-CN" sz="1800" kern="100" dirty="0">
                  <a:solidFill>
                    <a:schemeClr val="accent1">
                      <a:lumMod val="60000"/>
                      <a:lumOff val="40000"/>
                    </a:schemeClr>
                  </a:solidFill>
                  <a:effectLst/>
                  <a:latin typeface="Calibri" panose="020F0502020204030204" pitchFamily="34" charset="0"/>
                  <a:ea typeface="黑体" panose="02010609060101010101" pitchFamily="49" charset="-122"/>
                </a:rPr>
                <a:t>修改完成后可以点击放送或丢弃</a:t>
              </a:r>
              <a:r>
                <a:rPr lang="zh-CN" altLang="en-US" sz="1800" kern="100" dirty="0">
                  <a:solidFill>
                    <a:schemeClr val="accent1">
                      <a:lumMod val="60000"/>
                      <a:lumOff val="40000"/>
                    </a:schemeClr>
                  </a:solidFill>
                  <a:effectLst/>
                  <a:latin typeface="Calibri" panose="020F0502020204030204" pitchFamily="34" charset="0"/>
                  <a:ea typeface="黑体" panose="02010609060101010101" pitchFamily="49" charset="-122"/>
                </a:rPr>
                <a:t>，浏览器接到请求后，返回数据才会加载网页，此时网页是白屏加载阶段</a:t>
              </a:r>
              <a:endParaRPr lang="zh-CN" altLang="zh-CN" sz="1800" kern="100" dirty="0">
                <a:solidFill>
                  <a:schemeClr val="accent1">
                    <a:lumMod val="60000"/>
                    <a:lumOff val="40000"/>
                  </a:schemeClr>
                </a:solidFill>
                <a:effectLst/>
                <a:latin typeface="Calibri" panose="020F0502020204030204" pitchFamily="34" charset="0"/>
                <a:ea typeface="宋体" panose="02010600030101010101" pitchFamily="2" charset="-122"/>
              </a:endParaRPr>
            </a:p>
          </p:txBody>
        </p:sp>
      </p:grpSp>
      <p:sp>
        <p:nvSpPr>
          <p:cNvPr id="2" name="文本框 1">
            <a:extLst>
              <a:ext uri="{FF2B5EF4-FFF2-40B4-BE49-F238E27FC236}">
                <a16:creationId xmlns:a16="http://schemas.microsoft.com/office/drawing/2014/main" id="{43D74DE4-4D8D-CC71-5593-39340F941B04}"/>
              </a:ext>
            </a:extLst>
          </p:cNvPr>
          <p:cNvSpPr txBox="1"/>
          <p:nvPr/>
        </p:nvSpPr>
        <p:spPr>
          <a:xfrm>
            <a:off x="4758813" y="422787"/>
            <a:ext cx="2635043" cy="369332"/>
          </a:xfrm>
          <a:prstGeom prst="rect">
            <a:avLst/>
          </a:prstGeom>
          <a:noFill/>
        </p:spPr>
        <p:txBody>
          <a:bodyPr wrap="square" rtlCol="0">
            <a:spAutoFit/>
          </a:bodyPr>
          <a:lstStyle/>
          <a:p>
            <a:r>
              <a:rPr lang="zh-CN" altLang="en-US" dirty="0">
                <a:solidFill>
                  <a:schemeClr val="accent1">
                    <a:lumMod val="60000"/>
                    <a:lumOff val="40000"/>
                  </a:schemeClr>
                </a:solidFill>
              </a:rPr>
              <a:t>功能讲解</a:t>
            </a:r>
          </a:p>
        </p:txBody>
      </p:sp>
      <p:pic>
        <p:nvPicPr>
          <p:cNvPr id="6" name="图片 5">
            <a:extLst>
              <a:ext uri="{FF2B5EF4-FFF2-40B4-BE49-F238E27FC236}">
                <a16:creationId xmlns:a16="http://schemas.microsoft.com/office/drawing/2014/main" id="{E95B936E-BBBA-CDB3-4FCA-52B9799F6E44}"/>
              </a:ext>
            </a:extLst>
          </p:cNvPr>
          <p:cNvPicPr>
            <a:picLocks noChangeAspect="1"/>
          </p:cNvPicPr>
          <p:nvPr/>
        </p:nvPicPr>
        <p:blipFill>
          <a:blip r:embed="rId4"/>
          <a:stretch>
            <a:fillRect/>
          </a:stretch>
        </p:blipFill>
        <p:spPr>
          <a:xfrm>
            <a:off x="758370" y="1853094"/>
            <a:ext cx="5274310" cy="1008380"/>
          </a:xfrm>
          <a:prstGeom prst="rect">
            <a:avLst/>
          </a:prstGeom>
        </p:spPr>
      </p:pic>
      <p:pic>
        <p:nvPicPr>
          <p:cNvPr id="10" name="图片 9">
            <a:extLst>
              <a:ext uri="{FF2B5EF4-FFF2-40B4-BE49-F238E27FC236}">
                <a16:creationId xmlns:a16="http://schemas.microsoft.com/office/drawing/2014/main" id="{0B62C888-8E3B-EFFD-F515-C85EE7892608}"/>
              </a:ext>
            </a:extLst>
          </p:cNvPr>
          <p:cNvPicPr>
            <a:picLocks noChangeAspect="1"/>
          </p:cNvPicPr>
          <p:nvPr/>
        </p:nvPicPr>
        <p:blipFill>
          <a:blip r:embed="rId5"/>
          <a:stretch>
            <a:fillRect/>
          </a:stretch>
        </p:blipFill>
        <p:spPr>
          <a:xfrm>
            <a:off x="695050" y="3062967"/>
            <a:ext cx="5274310" cy="33699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rLst="">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45"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rLst="">
                                      <p:cBhvr>
                                        <p:cTn id="13" dur="2000"/>
                                        <p:tgtEl>
                                          <p:spTgt spid="14"/>
                                        </p:tgtEl>
                                      </p:cBhvr>
                                    </p:animEffect>
                                    <p:anim calcmode="lin" valueType="num">
                                      <p:cBhvr>
                                        <p:cTn id="14" dur="2000" fill="hold"/>
                                        <p:tgtEl>
                                          <p:spTgt spid="14"/>
                                        </p:tgtEl>
                                        <p:attrNameLst>
                                          <p:attrName>ppt_w</p:attrName>
                                        </p:attrNameLst>
                                      </p:cBhvr>
                                      <p:tavLst>
                                        <p:tav tm="0" fmla="#ppt_w*sin(2.5*pi*$)">
                                          <p:val>
                                            <p:fltVal val="0"/>
                                          </p:val>
                                        </p:tav>
                                        <p:tav tm="100000">
                                          <p:val>
                                            <p:fltVal val="1"/>
                                          </p:val>
                                        </p:tav>
                                      </p:tavLst>
                                    </p:anim>
                                    <p:anim calcmode="lin" valueType="num">
                                      <p:cBhvr>
                                        <p:cTn id="15" dur="20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l="10992" t="-1" r="14504" b="-4428"/>
          <a:stretch>
            <a:fillRect/>
          </a:stretch>
        </p:blipFill>
        <p:spPr>
          <a:xfrm>
            <a:off x="122830" y="150126"/>
            <a:ext cx="832513" cy="777922"/>
          </a:xfrm>
          <a:prstGeom prst="rect">
            <a:avLst/>
          </a:prstGeom>
        </p:spPr>
      </p:pic>
      <p:sp>
        <p:nvSpPr>
          <p:cNvPr id="4" name="矩形 3"/>
          <p:cNvSpPr/>
          <p:nvPr/>
        </p:nvSpPr>
        <p:spPr>
          <a:xfrm>
            <a:off x="166805" y="246699"/>
            <a:ext cx="744562" cy="584775"/>
          </a:xfrm>
          <a:prstGeom prst="rect">
            <a:avLst/>
          </a:prstGeom>
        </p:spPr>
        <p:txBody>
          <a:bodyPr wrap="square">
            <a:spAutoFit/>
          </a:bodyPr>
          <a:lstStyle/>
          <a:p>
            <a:pPr algn="ctr"/>
            <a:r>
              <a:rPr lang="en-US" altLang="zh-CN" sz="3200" b="1">
                <a:solidFill>
                  <a:srgbClr val="61D4EA"/>
                </a:solidFill>
                <a:latin typeface="仓耳青禾体-谷力 W05" panose="02020400000000000000" pitchFamily="18" charset="-122"/>
                <a:ea typeface="仓耳青禾体-谷力 W05" panose="02020400000000000000" pitchFamily="18" charset="-122"/>
              </a:rPr>
              <a:t>01</a:t>
            </a:r>
            <a:endParaRPr lang="zh-CN" altLang="en-US" sz="3200"/>
          </a:p>
        </p:txBody>
      </p:sp>
      <p:sp>
        <p:nvSpPr>
          <p:cNvPr id="5" name="矩形 4"/>
          <p:cNvSpPr/>
          <p:nvPr/>
        </p:nvSpPr>
        <p:spPr>
          <a:xfrm>
            <a:off x="999319" y="246698"/>
            <a:ext cx="5224060" cy="584775"/>
          </a:xfrm>
          <a:prstGeom prst="rect">
            <a:avLst/>
          </a:prstGeom>
        </p:spPr>
        <p:txBody>
          <a:bodyPr wrap="square">
            <a:spAutoFit/>
          </a:bodyPr>
          <a:lstStyle/>
          <a:p>
            <a:r>
              <a:rPr lang="en-US" altLang="zh-CN" sz="3200" b="1" dirty="0">
                <a:solidFill>
                  <a:srgbClr val="61D4EA"/>
                </a:solidFill>
                <a:latin typeface="仓耳青禾体-谷力 W05" panose="02020400000000000000" pitchFamily="18" charset="-122"/>
                <a:ea typeface="仓耳青禾体-谷力 W05" panose="02020400000000000000" pitchFamily="18" charset="-122"/>
              </a:rPr>
              <a:t>Burp Suite</a:t>
            </a:r>
            <a:endParaRPr lang="zh-CN" altLang="en-US" sz="3200" dirty="0"/>
          </a:p>
        </p:txBody>
      </p:sp>
      <p:grpSp>
        <p:nvGrpSpPr>
          <p:cNvPr id="19" name="组合 18"/>
          <p:cNvGrpSpPr/>
          <p:nvPr/>
        </p:nvGrpSpPr>
        <p:grpSpPr>
          <a:xfrm>
            <a:off x="248405" y="1910687"/>
            <a:ext cx="11707034" cy="3800901"/>
            <a:chOff x="248405" y="1910687"/>
            <a:chExt cx="11707034" cy="3800901"/>
          </a:xfrm>
        </p:grpSpPr>
        <p:pic>
          <p:nvPicPr>
            <p:cNvPr id="6" name="图片 5"/>
            <p:cNvPicPr>
              <a:picLocks noChangeAspect="1"/>
            </p:cNvPicPr>
            <p:nvPr/>
          </p:nvPicPr>
          <p:blipFill>
            <a:blip r:embed="rId3"/>
            <a:srcRect/>
            <a:stretch>
              <a:fillRect/>
            </a:stretch>
          </p:blipFill>
          <p:spPr>
            <a:xfrm>
              <a:off x="3792375" y="2330593"/>
              <a:ext cx="4607249" cy="3380995"/>
            </a:xfrm>
            <a:prstGeom prst="rect">
              <a:avLst/>
            </a:prstGeom>
          </p:spPr>
        </p:pic>
        <p:cxnSp>
          <p:nvCxnSpPr>
            <p:cNvPr id="7" name="直接连接符 6"/>
            <p:cNvCxnSpPr/>
            <p:nvPr/>
          </p:nvCxnSpPr>
          <p:spPr>
            <a:xfrm flipV="1">
              <a:off x="7547212" y="1910687"/>
              <a:ext cx="409433" cy="419906"/>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959770" y="1910687"/>
              <a:ext cx="2316994" cy="0"/>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8399624" y="2120640"/>
              <a:ext cx="3555815" cy="2778774"/>
            </a:xfrm>
            <a:prstGeom prst="rect">
              <a:avLst/>
            </a:prstGeom>
          </p:spPr>
          <p:txBody>
            <a:bodyPr wrap="square">
              <a:spAutoFit/>
            </a:bodyPr>
            <a:lstStyle/>
            <a:p>
              <a:pPr>
                <a:lnSpc>
                  <a:spcPct val="200000"/>
                </a:lnSpc>
              </a:pPr>
              <a:r>
                <a:rPr lang="zh-CN" altLang="en-US" dirty="0">
                  <a:solidFill>
                    <a:srgbClr val="61D4EA"/>
                  </a:solidFill>
                  <a:latin typeface="仓耳青禾体-谷力 W05" panose="02020400000000000000" pitchFamily="18" charset="-122"/>
                  <a:ea typeface="仓耳青禾体-谷力 W05" panose="02020400000000000000" pitchFamily="18" charset="-122"/>
                </a:rPr>
                <a:t>修改敏感信息返回回去，就可以得到意想不到的效果（虽然大多数都有检测修改不了，但原理是这样的），比如微信支付请求里是</a:t>
              </a:r>
              <a:r>
                <a:rPr lang="en-US" altLang="zh-CN" dirty="0">
                  <a:solidFill>
                    <a:srgbClr val="61D4EA"/>
                  </a:solidFill>
                  <a:latin typeface="仓耳青禾体-谷力 W05" panose="02020400000000000000" pitchFamily="18" charset="-122"/>
                  <a:ea typeface="仓耳青禾体-谷力 W05" panose="02020400000000000000" pitchFamily="18" charset="-122"/>
                </a:rPr>
                <a:t>100</a:t>
              </a:r>
              <a:r>
                <a:rPr lang="zh-CN" altLang="en-US" dirty="0">
                  <a:solidFill>
                    <a:srgbClr val="61D4EA"/>
                  </a:solidFill>
                  <a:latin typeface="仓耳青禾体-谷力 W05" panose="02020400000000000000" pitchFamily="18" charset="-122"/>
                  <a:ea typeface="仓耳青禾体-谷力 W05" panose="02020400000000000000" pitchFamily="18" charset="-122"/>
                </a:rPr>
                <a:t>元，你改成只支付</a:t>
              </a:r>
              <a:r>
                <a:rPr lang="en-US" altLang="zh-CN" dirty="0">
                  <a:solidFill>
                    <a:srgbClr val="61D4EA"/>
                  </a:solidFill>
                  <a:latin typeface="仓耳青禾体-谷力 W05" panose="02020400000000000000" pitchFamily="18" charset="-122"/>
                  <a:ea typeface="仓耳青禾体-谷力 W05" panose="02020400000000000000" pitchFamily="18" charset="-122"/>
                </a:rPr>
                <a:t>1</a:t>
              </a:r>
              <a:r>
                <a:rPr lang="zh-CN" altLang="en-US" dirty="0">
                  <a:solidFill>
                    <a:srgbClr val="61D4EA"/>
                  </a:solidFill>
                  <a:latin typeface="仓耳青禾体-谷力 W05" panose="02020400000000000000" pitchFamily="18" charset="-122"/>
                  <a:ea typeface="仓耳青禾体-谷力 W05" panose="02020400000000000000" pitchFamily="18" charset="-122"/>
                </a:rPr>
                <a:t>元</a:t>
              </a:r>
            </a:p>
          </p:txBody>
        </p:sp>
        <p:cxnSp>
          <p:nvCxnSpPr>
            <p:cNvPr id="12" name="直接连接符 11"/>
            <p:cNvCxnSpPr/>
            <p:nvPr/>
          </p:nvCxnSpPr>
          <p:spPr>
            <a:xfrm flipV="1">
              <a:off x="3611349" y="4763069"/>
              <a:ext cx="385743" cy="272056"/>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08003" y="5035125"/>
              <a:ext cx="2316994" cy="0"/>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48405" y="3246050"/>
              <a:ext cx="3555815" cy="1670778"/>
            </a:xfrm>
            <a:prstGeom prst="rect">
              <a:avLst/>
            </a:prstGeom>
          </p:spPr>
          <p:txBody>
            <a:bodyPr wrap="square">
              <a:spAutoFit/>
            </a:bodyPr>
            <a:lstStyle/>
            <a:p>
              <a:pPr algn="r">
                <a:lnSpc>
                  <a:spcPct val="200000"/>
                </a:lnSpc>
              </a:pPr>
              <a:r>
                <a:rPr lang="zh-CN" altLang="en-US" dirty="0">
                  <a:solidFill>
                    <a:srgbClr val="61D4EA"/>
                  </a:solidFill>
                  <a:latin typeface="仓耳青禾体-谷力 W05" panose="02020400000000000000" pitchFamily="18" charset="-122"/>
                  <a:ea typeface="仓耳青禾体-谷力 W05" panose="02020400000000000000" pitchFamily="18" charset="-122"/>
                </a:rPr>
                <a:t>针对软件的支付</a:t>
              </a:r>
              <a:r>
                <a:rPr lang="en-US" altLang="zh-CN" dirty="0">
                  <a:solidFill>
                    <a:srgbClr val="61D4EA"/>
                  </a:solidFill>
                  <a:latin typeface="仓耳青禾体-谷力 W05" panose="02020400000000000000" pitchFamily="18" charset="-122"/>
                  <a:ea typeface="仓耳青禾体-谷力 W05" panose="02020400000000000000" pitchFamily="18" charset="-122"/>
                </a:rPr>
                <a:t>/</a:t>
              </a:r>
              <a:r>
                <a:rPr lang="zh-CN" altLang="en-US" dirty="0">
                  <a:solidFill>
                    <a:srgbClr val="61D4EA"/>
                  </a:solidFill>
                  <a:latin typeface="仓耳青禾体-谷力 W05" panose="02020400000000000000" pitchFamily="18" charset="-122"/>
                  <a:ea typeface="仓耳青禾体-谷力 W05" panose="02020400000000000000" pitchFamily="18" charset="-122"/>
                </a:rPr>
                <a:t>充值</a:t>
              </a:r>
              <a:r>
                <a:rPr lang="en-US" altLang="zh-CN" dirty="0">
                  <a:solidFill>
                    <a:srgbClr val="61D4EA"/>
                  </a:solidFill>
                  <a:latin typeface="仓耳青禾体-谷力 W05" panose="02020400000000000000" pitchFamily="18" charset="-122"/>
                  <a:ea typeface="仓耳青禾体-谷力 W05" panose="02020400000000000000" pitchFamily="18" charset="-122"/>
                </a:rPr>
                <a:t>/</a:t>
              </a:r>
              <a:r>
                <a:rPr lang="zh-CN" altLang="en-US" dirty="0">
                  <a:solidFill>
                    <a:srgbClr val="61D4EA"/>
                  </a:solidFill>
                  <a:latin typeface="仓耳青禾体-谷力 W05" panose="02020400000000000000" pitchFamily="18" charset="-122"/>
                  <a:ea typeface="仓耳青禾体-谷力 W05" panose="02020400000000000000" pitchFamily="18" charset="-122"/>
                </a:rPr>
                <a:t>兑换功能，对整个操作流程进行抓包，判断有无敏感信息可修改。</a:t>
              </a:r>
            </a:p>
          </p:txBody>
        </p:sp>
        <p:cxnSp>
          <p:nvCxnSpPr>
            <p:cNvPr id="16" name="直接连接符 15"/>
            <p:cNvCxnSpPr/>
            <p:nvPr/>
          </p:nvCxnSpPr>
          <p:spPr>
            <a:xfrm flipH="1" flipV="1">
              <a:off x="7159767" y="5297607"/>
              <a:ext cx="385743" cy="272056"/>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545510" y="5569663"/>
              <a:ext cx="2316994" cy="0"/>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9EA4BD24-3311-6D4D-6932-AFB7907CD182}"/>
              </a:ext>
            </a:extLst>
          </p:cNvPr>
          <p:cNvSpPr txBox="1"/>
          <p:nvPr/>
        </p:nvSpPr>
        <p:spPr>
          <a:xfrm>
            <a:off x="3539613" y="580103"/>
            <a:ext cx="4005897" cy="369332"/>
          </a:xfrm>
          <a:prstGeom prst="rect">
            <a:avLst/>
          </a:prstGeom>
          <a:noFill/>
        </p:spPr>
        <p:txBody>
          <a:bodyPr wrap="square" rtlCol="0">
            <a:spAutoFit/>
          </a:bodyPr>
          <a:lstStyle/>
          <a:p>
            <a:r>
              <a:rPr lang="zh-CN" altLang="en-US" dirty="0">
                <a:solidFill>
                  <a:schemeClr val="accent1">
                    <a:lumMod val="40000"/>
                    <a:lumOff val="60000"/>
                  </a:schemeClr>
                </a:solidFill>
              </a:rPr>
              <a:t>了解怎么用后我们就可以开始实践了</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ircle(in)" prLst="">
                                      <p:cBhvr>
                                        <p:cTn id="7"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D3E7A-6922-C19E-D224-60034BDBEF99}"/>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1BB28406-3DF4-DFFB-2C4C-60B1E3E73B31}"/>
              </a:ext>
            </a:extLst>
          </p:cNvPr>
          <p:cNvPicPr>
            <a:picLocks noChangeAspect="1"/>
          </p:cNvPicPr>
          <p:nvPr/>
        </p:nvPicPr>
        <p:blipFill>
          <a:blip r:embed="rId2"/>
          <a:srcRect l="10992" t="-1" r="14504" b="-4428"/>
          <a:stretch>
            <a:fillRect/>
          </a:stretch>
        </p:blipFill>
        <p:spPr>
          <a:xfrm>
            <a:off x="122830" y="150126"/>
            <a:ext cx="832513" cy="777922"/>
          </a:xfrm>
          <a:prstGeom prst="rect">
            <a:avLst/>
          </a:prstGeom>
        </p:spPr>
      </p:pic>
      <p:sp>
        <p:nvSpPr>
          <p:cNvPr id="4" name="矩形 3">
            <a:extLst>
              <a:ext uri="{FF2B5EF4-FFF2-40B4-BE49-F238E27FC236}">
                <a16:creationId xmlns:a16="http://schemas.microsoft.com/office/drawing/2014/main" id="{DEFB826B-D244-AFE1-FFA1-171821D6D6D1}"/>
              </a:ext>
            </a:extLst>
          </p:cNvPr>
          <p:cNvSpPr/>
          <p:nvPr/>
        </p:nvSpPr>
        <p:spPr>
          <a:xfrm>
            <a:off x="166805" y="246699"/>
            <a:ext cx="744562" cy="584775"/>
          </a:xfrm>
          <a:prstGeom prst="rect">
            <a:avLst/>
          </a:prstGeom>
        </p:spPr>
        <p:txBody>
          <a:bodyPr wrap="square">
            <a:spAutoFit/>
          </a:bodyPr>
          <a:lstStyle/>
          <a:p>
            <a:pPr algn="ctr"/>
            <a:r>
              <a:rPr lang="en-US" altLang="zh-CN" sz="3200" b="1">
                <a:solidFill>
                  <a:srgbClr val="61D4EA"/>
                </a:solidFill>
                <a:latin typeface="仓耳青禾体-谷力 W05" panose="02020400000000000000" pitchFamily="18" charset="-122"/>
                <a:ea typeface="仓耳青禾体-谷力 W05" panose="02020400000000000000" pitchFamily="18" charset="-122"/>
              </a:rPr>
              <a:t>01</a:t>
            </a:r>
            <a:endParaRPr lang="zh-CN" altLang="en-US" sz="3200"/>
          </a:p>
        </p:txBody>
      </p:sp>
      <p:sp>
        <p:nvSpPr>
          <p:cNvPr id="5" name="矩形 4">
            <a:extLst>
              <a:ext uri="{FF2B5EF4-FFF2-40B4-BE49-F238E27FC236}">
                <a16:creationId xmlns:a16="http://schemas.microsoft.com/office/drawing/2014/main" id="{B543027B-B4CF-1FB6-1C16-688DA738B74A}"/>
              </a:ext>
            </a:extLst>
          </p:cNvPr>
          <p:cNvSpPr/>
          <p:nvPr/>
        </p:nvSpPr>
        <p:spPr>
          <a:xfrm>
            <a:off x="999319" y="246698"/>
            <a:ext cx="5224060" cy="584775"/>
          </a:xfrm>
          <a:prstGeom prst="rect">
            <a:avLst/>
          </a:prstGeom>
        </p:spPr>
        <p:txBody>
          <a:bodyPr wrap="square">
            <a:spAutoFit/>
          </a:bodyPr>
          <a:lstStyle/>
          <a:p>
            <a:r>
              <a:rPr lang="en-US" altLang="zh-CN" sz="3200" b="1" dirty="0">
                <a:solidFill>
                  <a:srgbClr val="61D4EA"/>
                </a:solidFill>
                <a:latin typeface="仓耳青禾体-谷力 W05" panose="02020400000000000000" pitchFamily="18" charset="-122"/>
                <a:ea typeface="仓耳青禾体-谷力 W05" panose="02020400000000000000" pitchFamily="18" charset="-122"/>
              </a:rPr>
              <a:t>Burp Suite</a:t>
            </a:r>
            <a:endParaRPr lang="zh-CN" altLang="en-US" sz="3200" dirty="0"/>
          </a:p>
        </p:txBody>
      </p:sp>
      <p:pic>
        <p:nvPicPr>
          <p:cNvPr id="7" name="图片 6">
            <a:extLst>
              <a:ext uri="{FF2B5EF4-FFF2-40B4-BE49-F238E27FC236}">
                <a16:creationId xmlns:a16="http://schemas.microsoft.com/office/drawing/2014/main" id="{90989901-BE59-2CA7-70B9-981166092B8C}"/>
              </a:ext>
            </a:extLst>
          </p:cNvPr>
          <p:cNvPicPr>
            <a:picLocks noChangeAspect="1"/>
          </p:cNvPicPr>
          <p:nvPr/>
        </p:nvPicPr>
        <p:blipFill>
          <a:blip r:embed="rId3"/>
          <a:srcRect/>
          <a:stretch>
            <a:fillRect/>
          </a:stretch>
        </p:blipFill>
        <p:spPr>
          <a:xfrm>
            <a:off x="862444" y="1380156"/>
            <a:ext cx="4849218" cy="4849218"/>
          </a:xfrm>
          <a:prstGeom prst="rect">
            <a:avLst/>
          </a:prstGeom>
        </p:spPr>
      </p:pic>
      <p:grpSp>
        <p:nvGrpSpPr>
          <p:cNvPr id="14" name="组合 13">
            <a:extLst>
              <a:ext uri="{FF2B5EF4-FFF2-40B4-BE49-F238E27FC236}">
                <a16:creationId xmlns:a16="http://schemas.microsoft.com/office/drawing/2014/main" id="{ED8E2450-B4C1-5771-BA89-2C6F61C7BF64}"/>
              </a:ext>
            </a:extLst>
          </p:cNvPr>
          <p:cNvGrpSpPr/>
          <p:nvPr/>
        </p:nvGrpSpPr>
        <p:grpSpPr>
          <a:xfrm>
            <a:off x="6353698" y="1667911"/>
            <a:ext cx="5068529" cy="4004036"/>
            <a:chOff x="6353698" y="1667911"/>
            <a:chExt cx="5068529" cy="4004036"/>
          </a:xfrm>
        </p:grpSpPr>
        <p:cxnSp>
          <p:nvCxnSpPr>
            <p:cNvPr id="9" name="直接连接符 8">
              <a:extLst>
                <a:ext uri="{FF2B5EF4-FFF2-40B4-BE49-F238E27FC236}">
                  <a16:creationId xmlns:a16="http://schemas.microsoft.com/office/drawing/2014/main" id="{A9B9BA9E-5AFE-290F-BAF5-7A7581E52B41}"/>
                </a:ext>
              </a:extLst>
            </p:cNvPr>
            <p:cNvCxnSpPr/>
            <p:nvPr/>
          </p:nvCxnSpPr>
          <p:spPr>
            <a:xfrm rot="5400000">
              <a:off x="4582227" y="3691947"/>
              <a:ext cx="3960000" cy="0"/>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7F86F0E0-0848-1B57-C768-E139D031106E}"/>
                </a:ext>
              </a:extLst>
            </p:cNvPr>
            <p:cNvSpPr/>
            <p:nvPr/>
          </p:nvSpPr>
          <p:spPr>
            <a:xfrm>
              <a:off x="6480339" y="3281441"/>
              <a:ext cx="235419" cy="235419"/>
            </a:xfrm>
            <a:prstGeom prst="ellipse">
              <a:avLst/>
            </a:prstGeom>
            <a:solidFill>
              <a:srgbClr val="61D4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5456B0FD-6FA7-543F-3A8D-5AE9C60BC8C6}"/>
                </a:ext>
              </a:extLst>
            </p:cNvPr>
            <p:cNvCxnSpPr/>
            <p:nvPr/>
          </p:nvCxnSpPr>
          <p:spPr>
            <a:xfrm rot="10800000">
              <a:off x="6562227" y="3399150"/>
              <a:ext cx="4860000" cy="0"/>
            </a:xfrm>
            <a:prstGeom prst="line">
              <a:avLst/>
            </a:prstGeom>
            <a:ln>
              <a:solidFill>
                <a:srgbClr val="61D4EA"/>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01393E4-1A1E-1491-D948-DBDE158CD54B}"/>
                </a:ext>
              </a:extLst>
            </p:cNvPr>
            <p:cNvSpPr/>
            <p:nvPr/>
          </p:nvSpPr>
          <p:spPr>
            <a:xfrm>
              <a:off x="6353698" y="1667911"/>
              <a:ext cx="4508075" cy="646331"/>
            </a:xfrm>
            <a:prstGeom prst="rect">
              <a:avLst/>
            </a:prstGeom>
          </p:spPr>
          <p:txBody>
            <a:bodyPr wrap="square">
              <a:spAutoFit/>
            </a:bodyPr>
            <a:lstStyle/>
            <a:p>
              <a:pPr marL="457200" indent="266700" algn="just"/>
              <a:r>
                <a:rPr lang="zh-CN" altLang="en-US" sz="1800" kern="100" dirty="0">
                  <a:solidFill>
                    <a:schemeClr val="accent1">
                      <a:lumMod val="60000"/>
                      <a:lumOff val="40000"/>
                    </a:schemeClr>
                  </a:solidFill>
                  <a:effectLst/>
                  <a:latin typeface="Calibri" panose="020F0502020204030204" pitchFamily="34" charset="0"/>
                  <a:ea typeface="宋体" panose="02010600030101010101" pitchFamily="2" charset="-122"/>
                </a:rPr>
                <a:t>访问待测的支付界面（以下仅为演示示例），填入订单数据，先不购买</a:t>
              </a:r>
              <a:r>
                <a:rPr lang="zh-CN" altLang="en-US" sz="1200" dirty="0">
                  <a:solidFill>
                    <a:schemeClr val="accent1">
                      <a:lumMod val="60000"/>
                      <a:lumOff val="40000"/>
                    </a:schemeClr>
                  </a:solidFill>
                  <a:latin typeface="仓耳青禾体-谷力 W05" panose="02020400000000000000" pitchFamily="18" charset="-122"/>
                  <a:ea typeface="仓耳青禾体-谷力 W05" panose="02020400000000000000" pitchFamily="18" charset="-122"/>
                </a:rPr>
                <a:t>。</a:t>
              </a:r>
            </a:p>
          </p:txBody>
        </p:sp>
        <p:sp>
          <p:nvSpPr>
            <p:cNvPr id="13" name="矩形 12">
              <a:extLst>
                <a:ext uri="{FF2B5EF4-FFF2-40B4-BE49-F238E27FC236}">
                  <a16:creationId xmlns:a16="http://schemas.microsoft.com/office/drawing/2014/main" id="{41C6148C-BD8E-0497-DDBA-1564B39D6CB7}"/>
                </a:ext>
              </a:extLst>
            </p:cNvPr>
            <p:cNvSpPr/>
            <p:nvPr/>
          </p:nvSpPr>
          <p:spPr>
            <a:xfrm>
              <a:off x="6353698" y="3585411"/>
              <a:ext cx="4508075" cy="646331"/>
            </a:xfrm>
            <a:prstGeom prst="rect">
              <a:avLst/>
            </a:prstGeom>
          </p:spPr>
          <p:txBody>
            <a:bodyPr wrap="square">
              <a:spAutoFit/>
            </a:bodyPr>
            <a:lstStyle/>
            <a:p>
              <a:pPr marL="457200" indent="266700" algn="just"/>
              <a:r>
                <a:rPr lang="zh-CN" altLang="en-US" sz="1800" kern="100" dirty="0">
                  <a:solidFill>
                    <a:schemeClr val="accent1">
                      <a:lumMod val="60000"/>
                      <a:lumOff val="40000"/>
                    </a:schemeClr>
                  </a:solidFill>
                  <a:effectLst/>
                  <a:latin typeface="Calibri" panose="020F0502020204030204" pitchFamily="34" charset="0"/>
                  <a:ea typeface="黑体" panose="02010609060101010101" pitchFamily="49" charset="-122"/>
                </a:rPr>
                <a:t>做这个测试的时候刚好学校交学费，于是以学校网站测试</a:t>
              </a:r>
              <a:endParaRPr lang="zh-CN" altLang="zh-CN" sz="1800" kern="100" dirty="0">
                <a:solidFill>
                  <a:schemeClr val="accent1">
                    <a:lumMod val="60000"/>
                    <a:lumOff val="40000"/>
                  </a:schemeClr>
                </a:solidFill>
                <a:effectLst/>
                <a:latin typeface="Calibri" panose="020F0502020204030204" pitchFamily="34" charset="0"/>
                <a:ea typeface="宋体" panose="02010600030101010101" pitchFamily="2" charset="-122"/>
              </a:endParaRPr>
            </a:p>
          </p:txBody>
        </p:sp>
      </p:grpSp>
      <p:sp>
        <p:nvSpPr>
          <p:cNvPr id="2" name="文本框 1">
            <a:extLst>
              <a:ext uri="{FF2B5EF4-FFF2-40B4-BE49-F238E27FC236}">
                <a16:creationId xmlns:a16="http://schemas.microsoft.com/office/drawing/2014/main" id="{9AB83BC0-122B-0BDE-8E5F-7DEF366D61FE}"/>
              </a:ext>
            </a:extLst>
          </p:cNvPr>
          <p:cNvSpPr txBox="1"/>
          <p:nvPr/>
        </p:nvSpPr>
        <p:spPr>
          <a:xfrm>
            <a:off x="4758813" y="422787"/>
            <a:ext cx="2635043" cy="369332"/>
          </a:xfrm>
          <a:prstGeom prst="rect">
            <a:avLst/>
          </a:prstGeom>
          <a:noFill/>
        </p:spPr>
        <p:txBody>
          <a:bodyPr wrap="square" rtlCol="0">
            <a:spAutoFit/>
          </a:bodyPr>
          <a:lstStyle/>
          <a:p>
            <a:r>
              <a:rPr lang="zh-CN" altLang="en-US" dirty="0">
                <a:solidFill>
                  <a:schemeClr val="accent1">
                    <a:lumMod val="60000"/>
                    <a:lumOff val="40000"/>
                  </a:schemeClr>
                </a:solidFill>
              </a:rPr>
              <a:t>原理了解，实践开始</a:t>
            </a:r>
          </a:p>
        </p:txBody>
      </p:sp>
      <p:pic>
        <p:nvPicPr>
          <p:cNvPr id="15" name="图片 14">
            <a:extLst>
              <a:ext uri="{FF2B5EF4-FFF2-40B4-BE49-F238E27FC236}">
                <a16:creationId xmlns:a16="http://schemas.microsoft.com/office/drawing/2014/main" id="{483CBFF5-1C0E-9CA7-34A4-84F77A1134C6}"/>
              </a:ext>
            </a:extLst>
          </p:cNvPr>
          <p:cNvPicPr>
            <a:picLocks noChangeAspect="1"/>
          </p:cNvPicPr>
          <p:nvPr/>
        </p:nvPicPr>
        <p:blipFill>
          <a:blip r:embed="rId4"/>
          <a:stretch>
            <a:fillRect/>
          </a:stretch>
        </p:blipFill>
        <p:spPr>
          <a:xfrm>
            <a:off x="649898" y="1711947"/>
            <a:ext cx="5274310" cy="4019550"/>
          </a:xfrm>
          <a:prstGeom prst="rect">
            <a:avLst/>
          </a:prstGeom>
        </p:spPr>
      </p:pic>
    </p:spTree>
    <p:extLst>
      <p:ext uri="{BB962C8B-B14F-4D97-AF65-F5344CB8AC3E}">
        <p14:creationId xmlns:p14="http://schemas.microsoft.com/office/powerpoint/2010/main" val="215040357"/>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rLst="">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45"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rLst="">
                                      <p:cBhvr>
                                        <p:cTn id="13" dur="2000"/>
                                        <p:tgtEl>
                                          <p:spTgt spid="14"/>
                                        </p:tgtEl>
                                      </p:cBhvr>
                                    </p:animEffect>
                                    <p:anim calcmode="lin" valueType="num">
                                      <p:cBhvr>
                                        <p:cTn id="14" dur="2000" fill="hold"/>
                                        <p:tgtEl>
                                          <p:spTgt spid="14"/>
                                        </p:tgtEl>
                                        <p:attrNameLst>
                                          <p:attrName>ppt_w</p:attrName>
                                        </p:attrNameLst>
                                      </p:cBhvr>
                                      <p:tavLst>
                                        <p:tav tm="0" fmla="#ppt_w*sin(2.5*pi*$)">
                                          <p:val>
                                            <p:fltVal val="0"/>
                                          </p:val>
                                        </p:tav>
                                        <p:tav tm="100000">
                                          <p:val>
                                            <p:fltVal val="1"/>
                                          </p:val>
                                        </p:tav>
                                      </p:tavLst>
                                    </p:anim>
                                    <p:anim calcmode="lin" valueType="num">
                                      <p:cBhvr>
                                        <p:cTn id="15" dur="20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3.12.17"/>
  <p:tag name="AS_TITLE" val="Spire.Presentation for .NET "/>
  <p:tag name="AS_VERSION" val="2.1.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Uigh" typeface="Microsoft Uighur"/>
        <a:font script="Beng" typeface="Vrinda"/>
        <a:font script="Thai" typeface="Angsana New"/>
        <a:font script="Mlym" typeface="Kartika"/>
        <a:font script="Yiii" typeface="Microsoft Yi Baiti"/>
        <a:font script="Cher" typeface="Plantagenet Cherokee"/>
        <a:font script="Orya" typeface="Kalinga"/>
        <a:font script="Geor" typeface="Sylfaen"/>
        <a:font script="Gujr" typeface="Shruti"/>
        <a:font script="Viet" typeface="Times New Roman"/>
        <a:font script="Arab" typeface="Times New Roman"/>
        <a:font script="Hebr" typeface="Times New Roman"/>
        <a:font script="Telu" typeface="Gautami"/>
        <a:font script="Ethi" typeface="Nyala"/>
        <a:font script="Jpan" typeface="游ゴシック Light"/>
        <a:font script="Sinh" typeface="Iskoola Pota"/>
        <a:font script="Taml" typeface="Latha"/>
        <a:font script="Deva" typeface="Mangal"/>
        <a:font script="Knda" typeface="Tunga"/>
        <a:font script="Tibt" typeface="Microsoft Himalaya"/>
        <a:font script="Khmr" typeface="MoolBoran"/>
        <a:font script="Hant" typeface="新細明體"/>
        <a:font script="Laoo" typeface="DokChampa"/>
        <a:font script="Mong" typeface="Mongolian Baiti"/>
        <a:font script="Hans" typeface="等线 Light"/>
        <a:font script="Guru" typeface="Raavi"/>
        <a:font script="Thaa" typeface="MV Boli"/>
        <a:font script="Cans" typeface="Euphemia"/>
        <a:font script="Hang" typeface="맑은 고딕"/>
        <a:font script="Syrc" typeface="Estrangelo Edessa"/>
      </a:majorFont>
      <a:minorFont>
        <a:latin typeface="等线"/>
        <a:ea typeface=""/>
        <a:cs typeface=""/>
        <a:font script="Uigh" typeface="Microsoft Uighur"/>
        <a:font script="Beng" typeface="Vrinda"/>
        <a:font script="Thai" typeface="Cordia New"/>
        <a:font script="Mlym" typeface="Kartika"/>
        <a:font script="Yiii" typeface="Microsoft Yi Baiti"/>
        <a:font script="Cher" typeface="Plantagenet Cherokee"/>
        <a:font script="Orya" typeface="Kalinga"/>
        <a:font script="Geor" typeface="Sylfaen"/>
        <a:font script="Gujr" typeface="Shruti"/>
        <a:font script="Viet" typeface="Arial"/>
        <a:font script="Arab" typeface="Arial"/>
        <a:font script="Hebr" typeface="Arial"/>
        <a:font script="Telu" typeface="Gautami"/>
        <a:font script="Ethi" typeface="Nyala"/>
        <a:font script="Jpan" typeface="游ゴシック"/>
        <a:font script="Sinh" typeface="Iskoola Pota"/>
        <a:font script="Taml" typeface="Latha"/>
        <a:font script="Deva" typeface="Mangal"/>
        <a:font script="Knda" typeface="Tunga"/>
        <a:font script="Tibt" typeface="Microsoft Himalaya"/>
        <a:font script="Khmr" typeface="DaunPenh"/>
        <a:font script="Hant" typeface="新細明體"/>
        <a:font script="Laoo" typeface="DokChampa"/>
        <a:font script="Mong" typeface="Mongolian Baiti"/>
        <a:font script="Hans" typeface="等线"/>
        <a:font script="Guru" typeface="Raavi"/>
        <a:font script="Thaa" typeface="MV Boli"/>
        <a:font script="Cans" typeface="Euphemia"/>
        <a:font script="Hang" typeface="맑은 고딕"/>
        <a:font script="Syrc" typeface="Estrangelo Edess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Uigh" typeface="Microsoft Uighur"/>
        <a:font script="Beng" typeface="Vrinda"/>
        <a:font script="Thai" typeface="Angsana New"/>
        <a:font script="Mlym" typeface="Kartika"/>
        <a:font script="Yiii" typeface="Microsoft Yi Baiti"/>
        <a:font script="Cher" typeface="Plantagenet Cherokee"/>
        <a:font script="Orya" typeface="Kalinga"/>
        <a:font script="Geor" typeface="Sylfaen"/>
        <a:font script="Gujr" typeface="Shruti"/>
        <a:font script="Viet" typeface="Times New Roman"/>
        <a:font script="Arab" typeface="Times New Roman"/>
        <a:font script="Hebr" typeface="Times New Roman"/>
        <a:font script="Telu" typeface="Gautami"/>
        <a:font script="Ethi" typeface="Nyala"/>
        <a:font script="Jpan" typeface="游ゴシック Light"/>
        <a:font script="Sinh" typeface="Iskoola Pota"/>
        <a:font script="Taml" typeface="Latha"/>
        <a:font script="Deva" typeface="Mangal"/>
        <a:font script="Knda" typeface="Tunga"/>
        <a:font script="Tibt" typeface="Microsoft Himalaya"/>
        <a:font script="Khmr" typeface="MoolBoran"/>
        <a:font script="Hant" typeface="新細明體"/>
        <a:font script="Laoo" typeface="DokChampa"/>
        <a:font script="Mong" typeface="Mongolian Baiti"/>
        <a:font script="Hans" typeface="等线 Light"/>
        <a:font script="Guru" typeface="Raavi"/>
        <a:font script="Thaa" typeface="MV Boli"/>
        <a:font script="Cans" typeface="Euphemia"/>
        <a:font script="Hang" typeface="맑은 고딕"/>
        <a:font script="Syrc" typeface="Estrangelo Edessa"/>
      </a:majorFont>
      <a:minorFont>
        <a:latin typeface="等线"/>
        <a:ea typeface=""/>
        <a:cs typeface=""/>
        <a:font script="Uigh" typeface="Microsoft Uighur"/>
        <a:font script="Beng" typeface="Vrinda"/>
        <a:font script="Thai" typeface="Cordia New"/>
        <a:font script="Mlym" typeface="Kartika"/>
        <a:font script="Yiii" typeface="Microsoft Yi Baiti"/>
        <a:font script="Cher" typeface="Plantagenet Cherokee"/>
        <a:font script="Orya" typeface="Kalinga"/>
        <a:font script="Geor" typeface="Sylfaen"/>
        <a:font script="Gujr" typeface="Shruti"/>
        <a:font script="Viet" typeface="Arial"/>
        <a:font script="Arab" typeface="Arial"/>
        <a:font script="Hebr" typeface="Arial"/>
        <a:font script="Telu" typeface="Gautami"/>
        <a:font script="Ethi" typeface="Nyala"/>
        <a:font script="Jpan" typeface="游ゴシック"/>
        <a:font script="Sinh" typeface="Iskoola Pota"/>
        <a:font script="Taml" typeface="Latha"/>
        <a:font script="Deva" typeface="Mangal"/>
        <a:font script="Knda" typeface="Tunga"/>
        <a:font script="Tibt" typeface="Microsoft Himalaya"/>
        <a:font script="Khmr" typeface="DaunPenh"/>
        <a:font script="Hant" typeface="新細明體"/>
        <a:font script="Laoo" typeface="DokChampa"/>
        <a:font script="Mong" typeface="Mongolian Baiti"/>
        <a:font script="Hans" typeface="等线"/>
        <a:font script="Guru" typeface="Raavi"/>
        <a:font script="Thaa" typeface="MV Boli"/>
        <a:font script="Cans" typeface="Euphemia"/>
        <a:font script="Hang" typeface="맑은 고딕"/>
        <a:font script="Syrc" typeface="Estrangelo Edess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Uigh" typeface="Microsoft Uighur"/>
        <a:font script="Beng" typeface="Vrinda"/>
        <a:font script="Thai" typeface="Angsana New"/>
        <a:font script="Mlym" typeface="Kartika"/>
        <a:font script="Yiii" typeface="Microsoft Yi Baiti"/>
        <a:font script="Cher" typeface="Plantagenet Cherokee"/>
        <a:font script="Orya" typeface="Kalinga"/>
        <a:font script="Geor" typeface="Sylfaen"/>
        <a:font script="Gujr" typeface="Shruti"/>
        <a:font script="Viet" typeface="Times New Roman"/>
        <a:font script="Arab" typeface="Times New Roman"/>
        <a:font script="Hebr" typeface="Times New Roman"/>
        <a:font script="Telu" typeface="Gautami"/>
        <a:font script="Ethi" typeface="Nyala"/>
        <a:font script="Jpan" typeface="ＭＳ Ｐゴシック"/>
        <a:font script="Sinh" typeface="Iskoola Pota"/>
        <a:font script="Taml" typeface="Latha"/>
        <a:font script="Deva" typeface="Mangal"/>
        <a:font script="Knda" typeface="Tunga"/>
        <a:font script="Tibt" typeface="Microsoft Himalaya"/>
        <a:font script="Khmr" typeface="MoolBoran"/>
        <a:font script="Hant" typeface="新細明體"/>
        <a:font script="Laoo" typeface="DokChampa"/>
        <a:font script="Mong" typeface="Mongolian Baiti"/>
        <a:font script="Hans" typeface="宋体"/>
        <a:font script="Guru" typeface="Raavi"/>
        <a:font script="Thaa" typeface="MV Boli"/>
        <a:font script="Cans" typeface="Euphemia"/>
        <a:font script="Hang" typeface="맑은 고딕"/>
        <a:font script="Syrc" typeface="Estrangelo Edessa"/>
      </a:majorFont>
      <a:minorFont>
        <a:latin typeface="Calibri"/>
        <a:ea typeface=""/>
        <a:cs typeface=""/>
        <a:font script="Uigh" typeface="Microsoft Uighur"/>
        <a:font script="Beng" typeface="Vrinda"/>
        <a:font script="Thai" typeface="Cordia New"/>
        <a:font script="Mlym" typeface="Kartika"/>
        <a:font script="Yiii" typeface="Microsoft Yi Baiti"/>
        <a:font script="Cher" typeface="Plantagenet Cherokee"/>
        <a:font script="Orya" typeface="Kalinga"/>
        <a:font script="Geor" typeface="Sylfaen"/>
        <a:font script="Gujr" typeface="Shruti"/>
        <a:font script="Viet" typeface="Arial"/>
        <a:font script="Arab" typeface="Arial"/>
        <a:font script="Hebr" typeface="Arial"/>
        <a:font script="Telu" typeface="Gautami"/>
        <a:font script="Ethi" typeface="Nyala"/>
        <a:font script="Jpan" typeface="ＭＳ Ｐゴシック"/>
        <a:font script="Sinh" typeface="Iskoola Pota"/>
        <a:font script="Taml" typeface="Latha"/>
        <a:font script="Deva" typeface="Mangal"/>
        <a:font script="Knda" typeface="Tunga"/>
        <a:font script="Tibt" typeface="Microsoft Himalaya"/>
        <a:font script="Khmr" typeface="DaunPenh"/>
        <a:font script="Hant" typeface="新細明體"/>
        <a:font script="Laoo" typeface="DokChampa"/>
        <a:font script="Mong" typeface="Mongolian Baiti"/>
        <a:font script="Hans" typeface="宋体"/>
        <a:font script="Guru" typeface="Raavi"/>
        <a:font script="Thaa" typeface="MV Boli"/>
        <a:font script="Cans" typeface="Euphemia"/>
        <a:font script="Hang" typeface="맑은 고딕"/>
        <a:font script="Syrc" typeface="Estrangelo Edess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1887</Words>
  <Application>Microsoft Office PowerPoint</Application>
  <PresentationFormat>宽屏</PresentationFormat>
  <Paragraphs>161</Paragraphs>
  <Slides>27</Slides>
  <Notes>1</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仓耳青禾体-谷力 W05</vt:lpstr>
      <vt:lpstr>等线</vt:lpstr>
      <vt:lpstr>等线 Light</vt:lpstr>
      <vt:lpstr>黑体</vt:lpstr>
      <vt:lpstr>Arial</vt:lpstr>
      <vt:lpstr>Calibri</vt:lpstr>
      <vt:lpstr>Times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相关法条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123</dc:creator>
  <cp:lastModifiedBy>伟康 杨</cp:lastModifiedBy>
  <cp:revision>45</cp:revision>
  <dcterms:created xsi:type="dcterms:W3CDTF">2019-07-16T01:07:00Z</dcterms:created>
  <dcterms:modified xsi:type="dcterms:W3CDTF">2024-11-07T15:19:34Z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C9C4930AE5BA4962A4DC25632821342C</vt:lpwstr>
  </property>
  <property fmtid="{D5CDD505-2E9C-101B-9397-08002B2CF9AE}" pid="3" name="KSOProductBuildVer">
    <vt:lpwstr>2052-11.1.0.10495</vt:lpwstr>
  </property>
</Properties>
</file>